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9" d="100"/>
          <a:sy n="139" d="100"/>
        </p:scale>
        <p:origin x="-2384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144" cy="714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FD525900-7221-E540-ABC5-8029FC395017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64225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AB75A32-50F3-534B-9797-939AF84BDE0D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800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zh-CN" altLang="en-US" smtClean="0"/>
              <a:t>单击此处编辑母版副标题样式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01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6FD9B-C586-5149-A086-FA42CA14A436}" type="datetime1">
              <a:rPr lang="de-DE" altLang="zh-CN"/>
              <a:pPr/>
              <a:t>11/04/16</a:t>
            </a:fld>
            <a:endParaRPr lang="de-DE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25E1D-63FD-FE4F-A869-8973950D73AF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037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27EB1-14A6-014E-90ED-F8708C598BF7}" type="datetime1">
              <a:rPr lang="de-DE" altLang="zh-CN"/>
              <a:pPr/>
              <a:t>11/04/16</a:t>
            </a:fld>
            <a:endParaRPr lang="de-DE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C785E-0025-AD46-B6E6-9596714D5752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1293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2FFC457B-BD01-214A-B6CB-110FBD4F682A}" type="datetime1">
              <a:rPr lang="de-DE" altLang="zh-CN"/>
              <a:pPr/>
              <a:t>11/04/16</a:t>
            </a:fld>
            <a:endParaRPr lang="de-DE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721737F-B762-7C48-8D81-E0B1E94AE22D}" type="slidenum">
              <a:rPr lang="de-DE" altLang="zh-CN"/>
              <a:pPr/>
              <a:t>‹#›</a:t>
            </a:fld>
            <a:endParaRPr lang="de-DE" altLang="zh-CN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Microsoft___1.bin"/><Relationship Id="rId5" Type="http://schemas.openxmlformats.org/officeDocument/2006/relationships/image" Target="../media/image10.emf"/><Relationship Id="rId6" Type="http://schemas.openxmlformats.org/officeDocument/2006/relationships/oleObject" Target="../embeddings/Microsoft___2.bin"/><Relationship Id="rId7" Type="http://schemas.openxmlformats.org/officeDocument/2006/relationships/image" Target="../media/image11.emf"/><Relationship Id="rId8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3.bin"/><Relationship Id="rId4" Type="http://schemas.openxmlformats.org/officeDocument/2006/relationships/image" Target="../media/image11.em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ec.in.tum.de/ausgew-hlte-themen-aus-dem-bereich-it-sicherhei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malwaredomainlis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1800" dirty="0" smtClean="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Topics for IT Security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Applied Machine Learning for Cyber Security</a:t>
            </a:r>
            <a:b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An Overview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969921"/>
            <a:ext cx="8128000" cy="222072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Huang Xiao</a:t>
            </a:r>
          </a:p>
          <a:p>
            <a:r>
              <a:rPr lang="en-US" sz="1400" i="1" dirty="0" err="1">
                <a:latin typeface="Times New Roman"/>
                <a:ea typeface="ＭＳ Ｐゴシック" charset="0"/>
                <a:cs typeface="Times New Roman"/>
              </a:rPr>
              <a:t>x</a:t>
            </a:r>
            <a:r>
              <a:rPr lang="en-US" sz="1400" i="1" dirty="0" err="1" smtClean="0">
                <a:latin typeface="Times New Roman"/>
                <a:ea typeface="ＭＳ Ｐゴシック" charset="0"/>
                <a:cs typeface="Times New Roman"/>
              </a:rPr>
              <a:t>iaohu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 (at) in (dot) tum </a:t>
            </a:r>
            <a:r>
              <a:rPr lang="en-US" altLang="zh-CN" sz="1400" i="1" dirty="0">
                <a:latin typeface="Times New Roman"/>
                <a:ea typeface="ＭＳ Ｐゴシック" charset="0"/>
                <a:cs typeface="Times New Roman"/>
              </a:rPr>
              <a:t>(dot</a:t>
            </a:r>
            <a:r>
              <a:rPr lang="en-US" altLang="zh-CN" sz="1400" i="1" dirty="0" smtClean="0">
                <a:latin typeface="Times New Roman"/>
                <a:ea typeface="ＭＳ Ｐゴシック" charset="0"/>
                <a:cs typeface="Times New Roman"/>
              </a:rPr>
              <a:t>) 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de </a:t>
            </a:r>
          </a:p>
          <a:p>
            <a:endParaRPr lang="en-US" sz="1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i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Chair for IT Security (I20), Prof. Dr. Claudia Eckert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Technische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Universität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München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Digital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884" y="1685272"/>
            <a:ext cx="7412005" cy="283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Rising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2010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Verizon</a:t>
            </a:r>
            <a:r>
              <a:rPr lang="zh-CN" altLang="en-US" dirty="0" smtClean="0"/>
              <a:t>: </a:t>
            </a:r>
            <a:r>
              <a:rPr lang="zh-CN" altLang="zh-CN" b="1" dirty="0" smtClean="0"/>
              <a:t>8</a:t>
            </a:r>
            <a:r>
              <a:rPr lang="en-US" altLang="zh-CN" b="1" dirty="0" smtClean="0"/>
              <a:t>6%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evidence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logs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data?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now?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008000"/>
                </a:solidFill>
              </a:rPr>
              <a:t>Cyber</a:t>
            </a:r>
            <a:r>
              <a:rPr lang="zh-CN" altLang="en-US" b="1" dirty="0" smtClean="0">
                <a:solidFill>
                  <a:srgbClr val="008000"/>
                </a:solidFill>
              </a:rPr>
              <a:t> </a:t>
            </a:r>
            <a:r>
              <a:rPr lang="en-US" altLang="zh-CN" b="1" dirty="0" smtClean="0">
                <a:solidFill>
                  <a:srgbClr val="008000"/>
                </a:solidFill>
              </a:rPr>
              <a:t>Security</a:t>
            </a:r>
            <a:endParaRPr lang="en-US" altLang="zh-CN" b="1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3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492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 bwMode="auto">
          <a:xfrm>
            <a:off x="602075" y="1599258"/>
            <a:ext cx="8156222" cy="1138296"/>
          </a:xfrm>
          <a:prstGeom prst="rightArrow">
            <a:avLst/>
          </a:prstGeom>
          <a:solidFill>
            <a:srgbClr val="0065BD">
              <a:alpha val="79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Fast</a:t>
            </a:r>
            <a:r>
              <a:rPr lang="zh-CN" altLang="zh-CN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pacing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AI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development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9" y="2900775"/>
            <a:ext cx="1044429" cy="9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89" y="2530593"/>
            <a:ext cx="2631252" cy="1711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29" y="3056466"/>
            <a:ext cx="2223390" cy="7347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2741" y="4200577"/>
            <a:ext cx="21825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~</a:t>
            </a:r>
            <a:r>
              <a:rPr lang="en-US" altLang="zh-CN" sz="1400" b="1" dirty="0" smtClean="0"/>
              <a:t>70s-80s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Pattern Recognition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Based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rules</a:t>
            </a:r>
            <a:r>
              <a:rPr lang="zh-CN" altLang="en-US" sz="1400" dirty="0" smtClean="0"/>
              <a:t>, </a:t>
            </a:r>
            <a:r>
              <a:rPr lang="en-US" altLang="zh-CN" sz="1400" dirty="0" smtClean="0"/>
              <a:t>logic</a:t>
            </a:r>
            <a:r>
              <a:rPr lang="zh-CN" altLang="en-US" sz="1400" dirty="0" smtClean="0"/>
              <a:t>, </a:t>
            </a:r>
            <a:r>
              <a:rPr lang="en-US" altLang="zh-CN" sz="1400" dirty="0" smtClean="0"/>
              <a:t>expert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knowledge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Automate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tasks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program</a:t>
            </a:r>
          </a:p>
          <a:p>
            <a:pPr marL="285750" indent="-285750" algn="l">
              <a:buFont typeface="Wingdings" charset="2"/>
              <a:buChar char="ü"/>
            </a:pPr>
            <a:endParaRPr lang="en-US" altLang="zh-CN" sz="1400" dirty="0"/>
          </a:p>
          <a:p>
            <a:pPr algn="l"/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3190990" y="4193053"/>
            <a:ext cx="2961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~90s</a:t>
            </a:r>
            <a:r>
              <a:rPr lang="zh-CN" altLang="en-US" sz="1400" b="1" dirty="0" smtClean="0"/>
              <a:t> </a:t>
            </a:r>
            <a:r>
              <a:rPr lang="zh-CN" altLang="zh-CN" sz="1400" b="1" dirty="0" smtClean="0"/>
              <a:t>-</a:t>
            </a:r>
            <a:r>
              <a:rPr lang="zh-CN" altLang="zh-CN" sz="1400" b="1" dirty="0"/>
              <a:t> </a:t>
            </a:r>
            <a:r>
              <a:rPr lang="en-US" altLang="zh-CN" sz="1400" b="1" dirty="0" smtClean="0"/>
              <a:t>now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Machine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learning</a:t>
            </a:r>
            <a:endParaRPr lang="en-US" altLang="zh-CN" sz="1400" b="1" dirty="0" smtClean="0"/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Uncertainty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introduced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Pearl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al.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Learning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from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seen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data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samples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(historical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view)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Focus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prediction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E.g.,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SVM,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decision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tree,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Naïve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Bayes</a:t>
            </a:r>
            <a:r>
              <a:rPr lang="zh-CN" altLang="en-US" sz="1400" dirty="0" smtClean="0"/>
              <a:t>, </a:t>
            </a:r>
            <a:r>
              <a:rPr lang="en-US" altLang="zh-CN" sz="1400" dirty="0" err="1" smtClean="0"/>
              <a:t>etc</a:t>
            </a:r>
            <a:r>
              <a:rPr lang="is-IS" altLang="zh-CN" sz="1400" dirty="0" smtClean="0"/>
              <a:t>…</a:t>
            </a:r>
            <a:r>
              <a:rPr lang="zh-CN" altLang="en-US" sz="1400" dirty="0" smtClean="0"/>
              <a:t> </a:t>
            </a:r>
            <a:endParaRPr lang="en-US" altLang="zh-CN" sz="1400" dirty="0" smtClean="0"/>
          </a:p>
        </p:txBody>
      </p:sp>
      <p:sp>
        <p:nvSpPr>
          <p:cNvPr id="9" name="矩形 8"/>
          <p:cNvSpPr/>
          <p:nvPr/>
        </p:nvSpPr>
        <p:spPr>
          <a:xfrm>
            <a:off x="6287909" y="4270194"/>
            <a:ext cx="29614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2006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-</a:t>
            </a:r>
            <a:r>
              <a:rPr lang="zh-CN" altLang="zh-CN" sz="1400" b="1" dirty="0" smtClean="0"/>
              <a:t> </a:t>
            </a:r>
            <a:r>
              <a:rPr lang="en-US" altLang="zh-CN" sz="1400" b="1" dirty="0" smtClean="0"/>
              <a:t>now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Deep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learning</a:t>
            </a:r>
            <a:endParaRPr lang="en-US" altLang="zh-CN" sz="1400" b="1" dirty="0" smtClean="0"/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Renaissance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NNs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Unsupervised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learning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Learning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non-local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patterns</a:t>
            </a:r>
            <a:r>
              <a:rPr lang="zh-CN" altLang="en-US" sz="1400" dirty="0" smtClean="0"/>
              <a:t> </a:t>
            </a:r>
            <a:endParaRPr lang="en-US" altLang="zh-CN" sz="1400" dirty="0"/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Mimic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how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cortex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works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No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theoretical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ground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far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Works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like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charm</a:t>
            </a:r>
          </a:p>
          <a:p>
            <a:pPr marL="285750" indent="-285750" algn="l">
              <a:buFont typeface="Wingdings" charset="2"/>
              <a:buChar char="ü"/>
            </a:pPr>
            <a:endParaRPr lang="en-US" altLang="zh-CN" sz="1400" dirty="0"/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1067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sense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data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4" y="3070881"/>
            <a:ext cx="3104444" cy="20852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63" y="3016787"/>
            <a:ext cx="2029287" cy="190923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>
            <a:off x="3981261" y="3646614"/>
            <a:ext cx="583259" cy="658518"/>
          </a:xfrm>
          <a:prstGeom prst="rightArrow">
            <a:avLst/>
          </a:prstGeom>
          <a:solidFill>
            <a:srgbClr val="0065BD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633" y="1867999"/>
            <a:ext cx="80642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 smtClean="0">
                <a:latin typeface="+mn-lt"/>
              </a:rPr>
              <a:t>Given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dataset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(X,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y)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consists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rows</a:t>
            </a:r>
            <a:r>
              <a:rPr kumimoji="1" lang="zh-CN" altLang="en-US" dirty="0" smtClean="0">
                <a:latin typeface="+mn-lt"/>
              </a:rPr>
              <a:t>（</a:t>
            </a:r>
            <a:r>
              <a:rPr kumimoji="1" lang="en-US" altLang="zh-CN" dirty="0" smtClean="0">
                <a:latin typeface="+mn-lt"/>
              </a:rPr>
              <a:t>samples</a:t>
            </a:r>
            <a:r>
              <a:rPr kumimoji="1" lang="zh-CN" altLang="en-US" dirty="0" smtClean="0">
                <a:latin typeface="+mn-lt"/>
              </a:rPr>
              <a:t>）</a:t>
            </a:r>
            <a:r>
              <a:rPr kumimoji="1" lang="en-US" altLang="zh-CN" dirty="0" smtClean="0">
                <a:latin typeface="+mn-lt"/>
              </a:rPr>
              <a:t>,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learn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function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f(x)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predict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unseen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samples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minimal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errors.</a:t>
            </a:r>
            <a:r>
              <a:rPr kumimoji="1" lang="zh-CN" altLang="en-US" dirty="0" smtClean="0">
                <a:latin typeface="+mn-lt"/>
              </a:rPr>
              <a:t>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0254" y="5089977"/>
            <a:ext cx="78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 rot="5400000">
            <a:off x="2954359" y="3895311"/>
            <a:ext cx="179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dirty="0" smtClean="0"/>
              <a:t>y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(possibly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not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available)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591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Process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图片 3" descr="M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0" y="2584481"/>
            <a:ext cx="7754561" cy="31790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6689" y="2559421"/>
            <a:ext cx="211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1.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Clean</a:t>
            </a:r>
            <a:r>
              <a:rPr kumimoji="1" lang="en-US" altLang="zh-CN" sz="1200" b="1" dirty="0" smtClean="0"/>
              <a:t>,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format,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structure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raw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data</a:t>
            </a:r>
            <a:endParaRPr kumimoji="1" lang="zh-CN" altLang="en-US" sz="1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3919" y="2249971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2.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Feature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engineering</a:t>
            </a:r>
            <a:endParaRPr kumimoji="1"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275313" y="2267664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3.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Training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model</a:t>
            </a:r>
            <a:endParaRPr kumimoji="1" lang="zh-CN" altLang="en-US" sz="1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369" y="3488093"/>
            <a:ext cx="217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3a.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Validating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learning</a:t>
            </a:r>
            <a:endParaRPr kumimoji="1" lang="zh-CN" altLang="en-US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552515" y="4256294"/>
            <a:ext cx="140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4.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Output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model</a:t>
            </a:r>
            <a:endParaRPr kumimoji="1" lang="zh-CN" altLang="en-US" sz="1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243365" y="5738064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5.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Test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unseen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samples</a:t>
            </a:r>
            <a:endParaRPr kumimoji="1"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624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Schema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1920"/>
              </p:ext>
            </p:extLst>
          </p:nvPr>
        </p:nvGraphicFramePr>
        <p:xfrm>
          <a:off x="609961" y="1964687"/>
          <a:ext cx="8058981" cy="39335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6327"/>
                <a:gridCol w="2686327"/>
                <a:gridCol w="2686327"/>
              </a:tblGrid>
              <a:tr h="6347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Representation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Optimization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29880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 smtClean="0"/>
                        <a:t>Instance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based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Support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vectors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K-nearest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neighbor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/>
                        <a:buNone/>
                      </a:pPr>
                      <a:r>
                        <a:rPr lang="en-US" altLang="zh-CN" dirty="0" smtClean="0"/>
                        <a:t>Tree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based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Decision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trees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Random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forest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/>
                        <a:buNone/>
                      </a:pPr>
                      <a:r>
                        <a:rPr lang="en-US" altLang="zh-CN" dirty="0" smtClean="0"/>
                        <a:t>Graphical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Bayesian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networks</a:t>
                      </a:r>
                      <a:r>
                        <a:rPr lang="zh-CN" altLang="en-US" dirty="0" smtClean="0"/>
                        <a:t> </a:t>
                      </a: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HMM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Accuracy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rate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Precision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recall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Squared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error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F1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score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KL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divergence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Likelihood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Cross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entropy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Greedy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search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descent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Conjugate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Newton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method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err="1" smtClean="0"/>
                        <a:t>Stoc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descent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Linear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programing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Quadratic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programing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86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binary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6" y="2915431"/>
            <a:ext cx="2795036" cy="3011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874" y="1770424"/>
            <a:ext cx="782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</a:t>
            </a:r>
            <a:r>
              <a:rPr kumimoji="1" lang="zh-CN" altLang="en-US" dirty="0" smtClean="0"/>
              <a:t>                   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separate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/>
              <a:t>.</a:t>
            </a:r>
            <a:r>
              <a:rPr kumimoji="1" lang="zh-CN" altLang="en-US" dirty="0" smtClean="0"/>
              <a:t>      </a:t>
            </a:r>
            <a:endParaRPr kumimoji="1"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70753"/>
              </p:ext>
            </p:extLst>
          </p:nvPr>
        </p:nvGraphicFramePr>
        <p:xfrm>
          <a:off x="4174376" y="1753871"/>
          <a:ext cx="13811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7" name="公式" r:id="rId4" imgW="762000" imgH="241300" progId="Equation.3">
                  <p:embed/>
                </p:oleObj>
              </mc:Choice>
              <mc:Fallback>
                <p:oleObj name="公式" r:id="rId4" imgW="76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4376" y="1753871"/>
                        <a:ext cx="13811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6749"/>
              </p:ext>
            </p:extLst>
          </p:nvPr>
        </p:nvGraphicFramePr>
        <p:xfrm>
          <a:off x="2651765" y="1842160"/>
          <a:ext cx="307964" cy="28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8" name="公式" r:id="rId6" imgW="165100" imgH="152400" progId="Equation.3">
                  <p:embed/>
                </p:oleObj>
              </mc:Choice>
              <mc:Fallback>
                <p:oleObj name="公式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1765" y="1842160"/>
                        <a:ext cx="307964" cy="28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r="11949"/>
          <a:stretch/>
        </p:blipFill>
        <p:spPr>
          <a:xfrm>
            <a:off x="3878171" y="3452119"/>
            <a:ext cx="4819633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11298" y="2905811"/>
            <a:ext cx="413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Minimize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objective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functions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567574" y="3973839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smtClean="0"/>
              <a:t>Hinge</a:t>
            </a:r>
            <a:r>
              <a:rPr kumimoji="1" lang="en-US" altLang="zh-CN" sz="1800" dirty="0" smtClean="0"/>
              <a:t>-loss</a:t>
            </a:r>
            <a:endParaRPr kumimoji="1"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542232" y="4020398"/>
            <a:ext cx="1332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/>
              <a:t>Regularization</a:t>
            </a:r>
            <a:endParaRPr kumimoji="1"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81274" y="4599261"/>
            <a:ext cx="4288353" cy="982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/>
              <a:t>Effect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optimization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/>
              <a:t>Misclassified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error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minimal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/>
              <a:t>Separating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hyperplane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not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367837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One-class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874" y="1770424"/>
            <a:ext cx="782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description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majority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regarded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anomalies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(outliers)</a:t>
            </a:r>
            <a:endParaRPr kumimoji="1"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994760"/>
              </p:ext>
            </p:extLst>
          </p:nvPr>
        </p:nvGraphicFramePr>
        <p:xfrm>
          <a:off x="2651765" y="1842160"/>
          <a:ext cx="307964" cy="28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3" name="公式" r:id="rId3" imgW="165100" imgH="152400" progId="Equation.3">
                  <p:embed/>
                </p:oleObj>
              </mc:Choice>
              <mc:Fallback>
                <p:oleObj name="公式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1765" y="1842160"/>
                        <a:ext cx="307964" cy="28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424981" y="2992408"/>
            <a:ext cx="510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Learn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err="1" smtClean="0"/>
              <a:t>hypersphere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data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support</a:t>
            </a:r>
            <a:endParaRPr kumimoji="1" lang="zh-CN" altLang="en-US" b="1" dirty="0"/>
          </a:p>
        </p:txBody>
      </p:sp>
      <p:pic>
        <p:nvPicPr>
          <p:cNvPr id="2" name="图片 1" descr="svc_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3" t="21716" r="18113" b="17531"/>
          <a:stretch/>
        </p:blipFill>
        <p:spPr>
          <a:xfrm>
            <a:off x="567666" y="3117491"/>
            <a:ext cx="3001897" cy="2992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701" y="3547973"/>
            <a:ext cx="5197080" cy="7433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44413" y="4406824"/>
            <a:ext cx="384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radius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hypersphere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05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Sense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63885"/>
              </p:ext>
            </p:extLst>
          </p:nvPr>
        </p:nvGraphicFramePr>
        <p:xfrm>
          <a:off x="600337" y="1955069"/>
          <a:ext cx="3286732" cy="41108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86732"/>
              </a:tblGrid>
              <a:tr h="50813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sources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77432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Host 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system calls, sys logs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Network-based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Inbound/outbound traffic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Application logs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DB logs, web logs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IDS sensor alerts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low level alarms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err="1" smtClean="0"/>
                        <a:t>Behaviour</a:t>
                      </a:r>
                      <a:r>
                        <a:rPr lang="en-US" altLang="zh-CN" sz="1600" u="none" kern="1200" baseline="0" dirty="0" smtClean="0"/>
                        <a:t> 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mouse, keystrokes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command lines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Signatures</a:t>
                      </a:r>
                      <a:r>
                        <a:rPr lang="zh-CN" altLang="en-US" sz="1600" u="none" kern="1200" baseline="0" dirty="0" smtClean="0"/>
                        <a:t> </a:t>
                      </a:r>
                      <a:r>
                        <a:rPr lang="en-US" altLang="zh-CN" sz="1600" u="none" kern="1200" baseline="0" dirty="0" smtClean="0"/>
                        <a:t>databases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82832"/>
              </p:ext>
            </p:extLst>
          </p:nvPr>
        </p:nvGraphicFramePr>
        <p:xfrm>
          <a:off x="5948327" y="2598186"/>
          <a:ext cx="2585909" cy="2934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909"/>
              </a:tblGrid>
              <a:tr h="563129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Make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sense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it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237127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Correlations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Clusterings</a:t>
                      </a: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/Similarities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Attack vectors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Threat models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Temporal/Spatial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Prevention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右箭头标注 6"/>
          <p:cNvSpPr/>
          <p:nvPr/>
        </p:nvSpPr>
        <p:spPr bwMode="auto">
          <a:xfrm>
            <a:off x="3944800" y="3050138"/>
            <a:ext cx="1962778" cy="1972487"/>
          </a:xfrm>
          <a:prstGeom prst="rightArrowCallout">
            <a:avLst>
              <a:gd name="adj1" fmla="val 33333"/>
              <a:gd name="adj2" fmla="val 20098"/>
              <a:gd name="adj3" fmla="val 13725"/>
              <a:gd name="adj4" fmla="val 8605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online </a:t>
            </a:r>
            <a:r>
              <a:rPr lang="en-US" altLang="zh-CN" sz="1400" dirty="0" err="1">
                <a:solidFill>
                  <a:schemeClr val="tx1"/>
                </a:solidFill>
              </a:rPr>
              <a:t>vs</a:t>
            </a:r>
            <a:r>
              <a:rPr lang="en-US" altLang="zh-CN" sz="1400" dirty="0">
                <a:solidFill>
                  <a:schemeClr val="tx1"/>
                </a:solidFill>
              </a:rPr>
              <a:t> offline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misuse vs. anomaly based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continuous vs. periodic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passive </a:t>
            </a:r>
            <a:r>
              <a:rPr lang="en-US" altLang="zh-CN" sz="1400" dirty="0" err="1">
                <a:solidFill>
                  <a:schemeClr val="tx1"/>
                </a:solidFill>
              </a:rPr>
              <a:t>vs</a:t>
            </a:r>
            <a:r>
              <a:rPr lang="en-US" altLang="zh-CN" sz="1400" dirty="0">
                <a:solidFill>
                  <a:schemeClr val="tx1"/>
                </a:solidFill>
              </a:rPr>
              <a:t> proactive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6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9032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Course Information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0096" y="1965165"/>
            <a:ext cx="6858000" cy="26673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Vorlesung: 2 SWS / 4,0 ECTS-</a:t>
            </a:r>
            <a:r>
              <a:rPr lang="de-DE" altLang="zh-CN" dirty="0" err="1" smtClean="0"/>
              <a:t>Credits</a:t>
            </a:r>
            <a:endParaRPr lang="de-DE" altLang="zh-CN" dirty="0"/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Veranstalter:	Claudia Eckert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Zeit und Ort:	Mi, 17:00 – 19:00 Uhr, 00.013.009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Beginn: Mittwoch, 13.04.2016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Ende: Mittwoch, 13.07.2016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Prüfung: Mündliche Prüfung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Website: </a:t>
            </a:r>
            <a:r>
              <a:rPr lang="de-DE" altLang="zh-CN" sz="1600" dirty="0" smtClean="0">
                <a:solidFill>
                  <a:schemeClr val="bg2"/>
                </a:solidFill>
                <a:hlinkClick r:id="rId2"/>
              </a:rPr>
              <a:t>https://www.sec.in.tum.de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Botnets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detection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Networks of machines compromised by malware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Threats: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Information/identity theft, </a:t>
            </a:r>
            <a:r>
              <a:rPr lang="en-US" altLang="zh-CN" dirty="0" err="1"/>
              <a:t>DDoS</a:t>
            </a:r>
            <a:r>
              <a:rPr lang="en-US" altLang="zh-CN" dirty="0"/>
              <a:t>, Software piracy, Spamming/Phishing…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Very prevalent threats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It’s easy, fun, and low risk …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Protocols: IRC, HTTP, IM, … 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C&amp;C: </a:t>
            </a:r>
            <a:r>
              <a:rPr lang="en-US" altLang="zh-CN" dirty="0" smtClean="0"/>
              <a:t>centralized</a:t>
            </a:r>
            <a:r>
              <a:rPr lang="en-US" altLang="zh-CN" dirty="0"/>
              <a:t>, stared, hierarchical, random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Fast fluxing, evolving, traffic encryption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762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Botnets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detection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8" y="1943235"/>
            <a:ext cx="5319958" cy="394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91" y="2715200"/>
            <a:ext cx="3567174" cy="25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BotMiner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9" y="2209845"/>
            <a:ext cx="6681476" cy="2706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86910" y="1914756"/>
            <a:ext cx="2886440" cy="404119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Who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talking</a:t>
            </a:r>
            <a:r>
              <a:rPr lang="zh-CN" altLang="en-US" sz="1800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sz="1800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whom?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3029" y="1905134"/>
            <a:ext cx="260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</a:t>
            </a:r>
            <a:r>
              <a:rPr kumimoji="1" lang="en-US" altLang="zh-CN" dirty="0" smtClean="0"/>
              <a:t>&amp;C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netflow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5184427" y="5155782"/>
            <a:ext cx="2886440" cy="404119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Who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doing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what?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2692" y="5146160"/>
            <a:ext cx="200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3759" y="5731131"/>
            <a:ext cx="78838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100" dirty="0" err="1">
                <a:latin typeface="Times New Roman"/>
                <a:cs typeface="Times New Roman"/>
              </a:rPr>
              <a:t>Guofei</a:t>
            </a:r>
            <a:r>
              <a:rPr lang="en-US" altLang="zh-CN" sz="1100" dirty="0">
                <a:latin typeface="Times New Roman"/>
                <a:cs typeface="Times New Roman"/>
              </a:rPr>
              <a:t> </a:t>
            </a:r>
            <a:r>
              <a:rPr lang="en-US" altLang="zh-CN" sz="1100" dirty="0" err="1">
                <a:latin typeface="Times New Roman"/>
                <a:cs typeface="Times New Roman"/>
              </a:rPr>
              <a:t>Gu</a:t>
            </a:r>
            <a:r>
              <a:rPr lang="en-US" altLang="zh-CN" sz="1100" dirty="0">
                <a:latin typeface="Times New Roman"/>
                <a:cs typeface="Times New Roman"/>
              </a:rPr>
              <a:t>, Roberto </a:t>
            </a:r>
            <a:r>
              <a:rPr lang="en-US" altLang="zh-CN" sz="1100" dirty="0" err="1">
                <a:latin typeface="Times New Roman"/>
                <a:cs typeface="Times New Roman"/>
              </a:rPr>
              <a:t>Perdisci</a:t>
            </a:r>
            <a:r>
              <a:rPr lang="en-US" altLang="zh-CN" sz="1100" dirty="0">
                <a:latin typeface="Times New Roman"/>
                <a:cs typeface="Times New Roman"/>
              </a:rPr>
              <a:t>, </a:t>
            </a:r>
            <a:r>
              <a:rPr lang="en-US" altLang="zh-CN" sz="1100" dirty="0" err="1">
                <a:latin typeface="Times New Roman"/>
                <a:cs typeface="Times New Roman"/>
              </a:rPr>
              <a:t>Junjie</a:t>
            </a:r>
            <a:r>
              <a:rPr lang="en-US" altLang="zh-CN" sz="1100" dirty="0">
                <a:latin typeface="Times New Roman"/>
                <a:cs typeface="Times New Roman"/>
              </a:rPr>
              <a:t> Zhang, and </a:t>
            </a:r>
            <a:r>
              <a:rPr lang="en-US" altLang="zh-CN" sz="1100" dirty="0" err="1">
                <a:latin typeface="Times New Roman"/>
                <a:cs typeface="Times New Roman"/>
              </a:rPr>
              <a:t>Wenke</a:t>
            </a:r>
            <a:r>
              <a:rPr lang="en-US" altLang="zh-CN" sz="1100" dirty="0">
                <a:latin typeface="Times New Roman"/>
                <a:cs typeface="Times New Roman"/>
              </a:rPr>
              <a:t> Lee. 2008. </a:t>
            </a:r>
            <a:r>
              <a:rPr lang="en-US" altLang="zh-CN" sz="1100" dirty="0" err="1">
                <a:latin typeface="Times New Roman"/>
                <a:cs typeface="Times New Roman"/>
              </a:rPr>
              <a:t>BotMiner</a:t>
            </a:r>
            <a:r>
              <a:rPr lang="en-US" altLang="zh-CN" sz="1100" dirty="0">
                <a:latin typeface="Times New Roman"/>
                <a:cs typeface="Times New Roman"/>
              </a:rPr>
              <a:t>: clustering analysis of network traffic for protocol- and structure-independent botnet detection. In Proceedings of the 17th conference on Security symposium (SS’08). USENIX Association, Berkeley, CA, USA, 139-154.</a:t>
            </a:r>
            <a:endParaRPr lang="zh-CN" alt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26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BotMiner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27030"/>
              </p:ext>
            </p:extLst>
          </p:nvPr>
        </p:nvGraphicFramePr>
        <p:xfrm>
          <a:off x="552232" y="2089776"/>
          <a:ext cx="4306608" cy="38106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41064"/>
                <a:gridCol w="3165544"/>
              </a:tblGrid>
              <a:tr h="2249695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C</a:t>
                      </a:r>
                      <a:r>
                        <a:rPr lang="en-US" altLang="zh-CN" b="0" dirty="0" smtClean="0"/>
                        <a:t>-Plane</a:t>
                      </a:r>
                      <a:r>
                        <a:rPr lang="zh-CN" altLang="en-US" b="0" dirty="0" smtClean="0"/>
                        <a:t> </a:t>
                      </a:r>
                      <a:r>
                        <a:rPr lang="en-US" altLang="zh-CN" b="0" dirty="0" smtClean="0"/>
                        <a:t>features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altLang="zh-CN" sz="1800" b="0" u="none" kern="1200" baseline="0" dirty="0" smtClean="0"/>
                        <a:t>e.g., 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#</a:t>
                      </a:r>
                      <a:r>
                        <a:rPr lang="nb-NO" altLang="zh-CN" sz="1800" b="0" u="none" kern="1200" baseline="0" dirty="0" err="1" smtClean="0"/>
                        <a:t>flows</a:t>
                      </a:r>
                      <a:r>
                        <a:rPr lang="nb-NO" altLang="zh-CN" sz="1800" b="0" u="none" kern="1200" baseline="0" dirty="0" smtClean="0"/>
                        <a:t> per </a:t>
                      </a:r>
                      <a:r>
                        <a:rPr lang="nb-NO" altLang="zh-CN" sz="1800" b="0" u="none" kern="1200" baseline="0" dirty="0" err="1" smtClean="0"/>
                        <a:t>hour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fph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#</a:t>
                      </a:r>
                      <a:r>
                        <a:rPr lang="nb-NO" altLang="zh-CN" sz="1800" b="0" u="none" kern="1200" baseline="0" dirty="0" err="1" smtClean="0"/>
                        <a:t>packets</a:t>
                      </a:r>
                      <a:r>
                        <a:rPr lang="nb-NO" altLang="zh-CN" sz="1800" b="0" u="none" kern="1200" baseline="0" dirty="0" smtClean="0"/>
                        <a:t> per </a:t>
                      </a:r>
                      <a:r>
                        <a:rPr lang="nb-NO" altLang="zh-CN" sz="1800" b="0" u="none" kern="1200" baseline="0" dirty="0" err="1" smtClean="0"/>
                        <a:t>flow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ppf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avg. #bytes per </a:t>
                      </a:r>
                      <a:r>
                        <a:rPr lang="nb-NO" altLang="zh-CN" sz="1800" b="0" u="none" kern="1200" baseline="0" dirty="0" err="1" smtClean="0"/>
                        <a:t>packets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bpp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avg. #bytes per </a:t>
                      </a:r>
                      <a:r>
                        <a:rPr lang="nb-NO" altLang="zh-CN" sz="1800" b="0" u="none" kern="1200" baseline="0" dirty="0" err="1" smtClean="0"/>
                        <a:t>second</a:t>
                      </a:r>
                      <a:r>
                        <a:rPr lang="nb-NO" altLang="zh-CN" sz="1800" b="0" u="none" kern="1200" baseline="0" dirty="0" smtClean="0"/>
                        <a:t> (bps)</a:t>
                      </a:r>
                      <a:endParaRPr lang="zh-CN" altLang="en-US" b="0" dirty="0"/>
                    </a:p>
                  </a:txBody>
                  <a:tcPr/>
                </a:tc>
              </a:tr>
              <a:tr h="15610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dirty="0" smtClean="0"/>
                        <a:t>-Plane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e.g., </a:t>
                      </a:r>
                    </a:p>
                    <a:p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scanning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spam,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downloading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exploit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23" y="3329814"/>
            <a:ext cx="2722608" cy="168318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29693" y="2805582"/>
            <a:ext cx="2665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hierarchical clustering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86616" y="5132528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Output: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</a:t>
            </a:r>
          </a:p>
          <a:p>
            <a:pPr algn="ctr"/>
            <a:r>
              <a:rPr lang="en-US" altLang="zh-CN" b="1" dirty="0" smtClean="0"/>
              <a:t>Bot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not?</a:t>
            </a:r>
            <a:endParaRPr lang="zh-CN" altLang="en-US" b="1" dirty="0"/>
          </a:p>
        </p:txBody>
      </p:sp>
      <p:sp>
        <p:nvSpPr>
          <p:cNvPr id="12" name="右箭头 11"/>
          <p:cNvSpPr/>
          <p:nvPr/>
        </p:nvSpPr>
        <p:spPr bwMode="auto">
          <a:xfrm>
            <a:off x="5003162" y="3973840"/>
            <a:ext cx="798581" cy="586935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7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Malicious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Domains/URLs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0" y="2175122"/>
            <a:ext cx="7456636" cy="10475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033" y="3200140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Malware samples from </a:t>
            </a:r>
            <a:r>
              <a:rPr lang="en-US" altLang="zh-CN" u="sng" dirty="0">
                <a:hlinkClick r:id="rId3"/>
              </a:rPr>
              <a:t>www.malwaredomainlist.com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001" y="4172014"/>
            <a:ext cx="4572000" cy="11900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Bots </a:t>
            </a:r>
            <a:r>
              <a:rPr lang="en-US" altLang="zh-CN" dirty="0"/>
              <a:t>to locate C&amp;C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Links to phishing/spam/scam server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Drive-by downloads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0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malicious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URLs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7" y="2649030"/>
            <a:ext cx="3637153" cy="20753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243" y="219946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Data sources: 100 days, 20,000 URLs/day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281552" y="3146357"/>
            <a:ext cx="1308519" cy="35601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Host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-based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280008" y="3625901"/>
            <a:ext cx="1308519" cy="35601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lexical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-based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02781"/>
              </p:ext>
            </p:extLst>
          </p:nvPr>
        </p:nvGraphicFramePr>
        <p:xfrm>
          <a:off x="6180789" y="1618303"/>
          <a:ext cx="2719066" cy="4361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9066"/>
              </a:tblGrid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Features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2713372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 address properties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WHOIS records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Domain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Blacklist membership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Geographic prop. 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Connections speed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endParaRPr lang="en-US" altLang="zh-CN" sz="140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 of words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 every token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Separate domain levels, host, path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Sparse representati</a:t>
                      </a: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</a:p>
                  </a:txBody>
                  <a:tcPr/>
                </a:tc>
              </a:tr>
              <a:tr h="3271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0000"/>
                          </a:solidFill>
                        </a:rPr>
                        <a:t>Online</a:t>
                      </a: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000000"/>
                          </a:solidFill>
                        </a:rPr>
                        <a:t>Classifiers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  <a:tr h="966543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Perceptron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Stochastic gradient descent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Confident weighted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Passive aggressive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>
            <a:stCxn id="7" idx="3"/>
          </p:cNvCxnSpPr>
          <p:nvPr/>
        </p:nvCxnSpPr>
        <p:spPr bwMode="auto">
          <a:xfrm flipV="1">
            <a:off x="5590071" y="2626775"/>
            <a:ext cx="673503" cy="6975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线箭头连接符 12"/>
          <p:cNvCxnSpPr>
            <a:stCxn id="9" idx="3"/>
          </p:cNvCxnSpPr>
          <p:nvPr/>
        </p:nvCxnSpPr>
        <p:spPr bwMode="auto">
          <a:xfrm>
            <a:off x="5588527" y="3803906"/>
            <a:ext cx="655804" cy="227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矩形 13"/>
          <p:cNvSpPr/>
          <p:nvPr/>
        </p:nvSpPr>
        <p:spPr>
          <a:xfrm>
            <a:off x="563757" y="5519202"/>
            <a:ext cx="5430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Ma, J., Saul, L.K., Savage, S. and </a:t>
            </a:r>
            <a:r>
              <a:rPr lang="en-US" altLang="zh-CN" sz="1200" dirty="0" err="1">
                <a:latin typeface="Times New Roman"/>
                <a:cs typeface="Times New Roman"/>
              </a:rPr>
              <a:t>Voelker</a:t>
            </a:r>
            <a:r>
              <a:rPr lang="en-US" altLang="zh-CN" sz="1200" dirty="0">
                <a:latin typeface="Times New Roman"/>
                <a:cs typeface="Times New Roman"/>
              </a:rPr>
              <a:t>, G.M., 2011. Learning to detect malicious URLs. ACM Transactions on Intelligent Systems and Technology, 2(3)., pp.1–24.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438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Leveraging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DNS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traffic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75" y="2057445"/>
            <a:ext cx="3227058" cy="16717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59033" y="3758211"/>
            <a:ext cx="3621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Features can be built from DNS traffic</a:t>
            </a:r>
            <a:endParaRPr lang="zh-CN" altLang="en-US" sz="12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31767"/>
              </p:ext>
            </p:extLst>
          </p:nvPr>
        </p:nvGraphicFramePr>
        <p:xfrm>
          <a:off x="567666" y="1993556"/>
          <a:ext cx="4666410" cy="2992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205"/>
                <a:gridCol w="2333205"/>
              </a:tblGrid>
              <a:tr h="2675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Time</a:t>
                      </a:r>
                      <a:r>
                        <a:rPr lang="en-US" altLang="zh-CN" sz="1400" dirty="0" smtClean="0"/>
                        <a:t>-based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DNS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answer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based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life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daily similarity of requests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repeating patterns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ratio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IP addresses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countries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#domains IP shared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 DNS query results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TTL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value-based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Domain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based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Avg.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Std.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 TTL Change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CN" sz="14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usg</a:t>
                      </a: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of TTL range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%numerical characters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%length of the longest  meaningful substring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506029" y="5461410"/>
            <a:ext cx="7258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Wingdings" charset="2"/>
              <a:buChar char=""/>
            </a:pPr>
            <a:r>
              <a:rPr lang="en-US" altLang="zh-CN" sz="1200" dirty="0">
                <a:latin typeface="Times New Roman"/>
                <a:cs typeface="Times New Roman"/>
              </a:rPr>
              <a:t>Bilge, L. et al., 2011. EXPOSURE : Finding Malicious Domains Using Passive DNS Analysis. </a:t>
            </a:r>
            <a:r>
              <a:rPr lang="en-US" altLang="zh-CN" sz="1200" dirty="0" err="1">
                <a:latin typeface="Times New Roman"/>
                <a:cs typeface="Times New Roman"/>
              </a:rPr>
              <a:t>Ndss</a:t>
            </a:r>
            <a:r>
              <a:rPr lang="en-US" altLang="zh-CN" sz="1200" dirty="0">
                <a:latin typeface="Times New Roman"/>
                <a:cs typeface="Times New Roman"/>
              </a:rPr>
              <a:t>., pp.1–</a:t>
            </a:r>
            <a:r>
              <a:rPr lang="en-US" altLang="zh-CN" sz="1200" dirty="0" smtClean="0">
                <a:latin typeface="Times New Roman"/>
                <a:cs typeface="Times New Roman"/>
              </a:rPr>
              <a:t>17</a:t>
            </a:r>
          </a:p>
          <a:p>
            <a:pPr marL="171450" indent="-171450" algn="l">
              <a:buFont typeface="Wingdings" charset="2"/>
              <a:buChar char=""/>
            </a:pPr>
            <a:r>
              <a:rPr lang="en-US" altLang="zh-CN" sz="1200" dirty="0" err="1" smtClean="0">
                <a:latin typeface="Times New Roman"/>
                <a:cs typeface="Times New Roman"/>
              </a:rPr>
              <a:t>Antonakakis</a:t>
            </a:r>
            <a:r>
              <a:rPr lang="en-US" altLang="zh-CN" sz="1200" dirty="0" smtClean="0">
                <a:latin typeface="Times New Roman"/>
                <a:cs typeface="Times New Roman"/>
              </a:rPr>
              <a:t>, M. et al., 2011. Detecting Malware Domains at the Upper DNS Hierarchy. USENIX Security Symposium., 11., pp.1–16.</a:t>
            </a:r>
            <a:endParaRPr lang="zh-CN" altLang="en-US" sz="1200" dirty="0" smtClean="0">
              <a:latin typeface="Times New Roman"/>
              <a:cs typeface="Times New Roman"/>
            </a:endParaRPr>
          </a:p>
          <a:p>
            <a:pPr algn="l"/>
            <a:endParaRPr lang="zh-CN" altLang="en-US" sz="1200" dirty="0">
              <a:latin typeface="Times New Roman"/>
              <a:cs typeface="Times New Roman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3497" y="4098924"/>
            <a:ext cx="29507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1" dirty="0" smtClean="0">
                <a:solidFill>
                  <a:srgbClr val="FF0000"/>
                </a:solidFill>
              </a:rPr>
              <a:t>Using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C4.5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decision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tree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classifier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7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Insider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891" y="1872569"/>
            <a:ext cx="6084675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Traitor or Masquerader </a:t>
            </a:r>
            <a:endParaRPr lang="en-US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Attacks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inside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Threat: Inside &gt; Outside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Types of threats are diverse: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exfiltration of data, </a:t>
            </a:r>
            <a:r>
              <a:rPr lang="en-US" altLang="zh-CN" dirty="0" err="1"/>
              <a:t>unauthorised</a:t>
            </a:r>
            <a:r>
              <a:rPr lang="en-US" altLang="zh-CN" dirty="0"/>
              <a:t> downloads, eavesdropping…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Basic idea: user </a:t>
            </a:r>
            <a:r>
              <a:rPr lang="en-US" altLang="zh-CN" dirty="0" err="1"/>
              <a:t>behaviour</a:t>
            </a:r>
            <a:r>
              <a:rPr lang="en-US" altLang="zh-CN" dirty="0"/>
              <a:t> </a:t>
            </a:r>
            <a:r>
              <a:rPr lang="en-US" altLang="zh-CN" dirty="0" err="1" smtClean="0"/>
              <a:t>modelling</a:t>
            </a:r>
            <a:endParaRPr lang="en-US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Unix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endParaRPr lang="en-US" altLang="zh-CN" dirty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Mouse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keystrokes</a:t>
            </a:r>
            <a:r>
              <a:rPr lang="en-US" altLang="zh-CN" dirty="0" smtClean="0"/>
              <a:t>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Re-authentication, continuous authentication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72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Unix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shell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commands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4" y="1953243"/>
            <a:ext cx="1973624" cy="43947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32688" y="309455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b="1" dirty="0" err="1"/>
              <a:t>Schonlau</a:t>
            </a:r>
            <a:r>
              <a:rPr lang="en-US" altLang="zh-CN" b="1" dirty="0"/>
              <a:t> dataset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70 users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20 masquerade users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15,000 commands per user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Block size: 100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clean or dirty block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51931" y="5163008"/>
            <a:ext cx="5709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Bag of words for One-class SVM works well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84581" y="5682466"/>
            <a:ext cx="5257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Wang, K. and </a:t>
            </a:r>
            <a:r>
              <a:rPr lang="en-US" altLang="zh-CN" sz="1200" dirty="0" err="1">
                <a:latin typeface="Times New Roman"/>
                <a:cs typeface="Times New Roman"/>
              </a:rPr>
              <a:t>Stolfo</a:t>
            </a:r>
            <a:r>
              <a:rPr lang="en-US" altLang="zh-CN" sz="1200" dirty="0">
                <a:latin typeface="Times New Roman"/>
                <a:cs typeface="Times New Roman"/>
              </a:rPr>
              <a:t>, S.J., 2003. One-class training for masquerade detection. Workshop on Data Mining for Computer Security, Melbourne, Florida., pp.10–19.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793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Behavior Biometrics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25539"/>
              </p:ext>
            </p:extLst>
          </p:nvPr>
        </p:nvGraphicFramePr>
        <p:xfrm>
          <a:off x="596533" y="2000582"/>
          <a:ext cx="8062788" cy="39745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7596"/>
                <a:gridCol w="2687596"/>
                <a:gridCol w="2687596"/>
              </a:tblGrid>
              <a:tr h="28431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(physical) What you are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(behavior) What you</a:t>
                      </a:r>
                      <a:r>
                        <a:rPr lang="en-US" altLang="zh-CN" sz="1600" baseline="0" dirty="0" smtClean="0"/>
                        <a:t> do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/>
                        <a:t>To detect an insider… </a:t>
                      </a:r>
                    </a:p>
                  </a:txBody>
                  <a:tcPr/>
                </a:tc>
              </a:tr>
              <a:tr h="2785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dirty="0" smtClean="0"/>
                        <a:t>Finger</a:t>
                      </a:r>
                      <a:r>
                        <a:rPr lang="en-US" altLang="zh-CN" baseline="0" dirty="0" smtClean="0"/>
                        <a:t>print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Retina pattern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Voice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dirty="0" smtClean="0"/>
                        <a:t>Handwritten</a:t>
                      </a:r>
                      <a:r>
                        <a:rPr lang="en-US" altLang="zh-CN" baseline="0" dirty="0" smtClean="0"/>
                        <a:t> signature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Gait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Keystrokes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Mouse dynamics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sz="1600" dirty="0" smtClean="0"/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Input interaction: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mouse, keystrokes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Application level: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GUI events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Habits, strategy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Low-level: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System traces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Audit logs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Registry access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In/Outbound traffic</a:t>
                      </a:r>
                      <a:endParaRPr lang="zh-CN" altLang="en-US" sz="1600" dirty="0" smtClean="0"/>
                    </a:p>
                    <a:p>
                      <a:pPr marL="0" indent="0">
                        <a:lnSpc>
                          <a:spcPct val="120000"/>
                        </a:lnSpc>
                        <a:buFont typeface="Wingdings" charset="2"/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4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Topics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221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13.04.2016: Huang Xiao – Applied Machine Learning on Cyber Security: An Overview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20.04.2016: Huang Xiao – Adversarial Learning: AI as a New Security Target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27.04.2016: Thomas </a:t>
            </a:r>
            <a:r>
              <a:rPr lang="en-US" altLang="zh-CN" sz="1400" dirty="0" err="1" smtClean="0"/>
              <a:t>Kittel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Sergej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Proskurin</a:t>
            </a:r>
            <a:r>
              <a:rPr lang="en-US" altLang="zh-CN" sz="1400" dirty="0" smtClean="0"/>
              <a:t> – Virtual Machine Introspection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04.05.2016: Alexander </a:t>
            </a:r>
            <a:r>
              <a:rPr lang="en-US" altLang="zh-CN" sz="1400" dirty="0" err="1" smtClean="0"/>
              <a:t>Malkis</a:t>
            </a:r>
            <a:r>
              <a:rPr lang="en-US" altLang="zh-CN" sz="1400" dirty="0" smtClean="0"/>
              <a:t> – Proving security properties of multithreaded programs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11.05.2016: Steffen Wagner – Trusted Computing: TPM2.0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18.05.2016: Julian Kirsch – Semi-automated Reverse Engineering Techniques Targeting 	   	  Contemporary Malware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25.05.2016: Julian </a:t>
            </a:r>
            <a:r>
              <a:rPr lang="en-US" altLang="zh-CN" sz="1400" dirty="0" err="1" smtClean="0"/>
              <a:t>Schütte</a:t>
            </a:r>
            <a:r>
              <a:rPr lang="en-US" altLang="zh-CN" sz="1400" dirty="0" smtClean="0"/>
              <a:t> – Android Application Security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01.06.2016: George Webster – Large Scale Malware Analysis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08.06.2016: </a:t>
            </a:r>
            <a:r>
              <a:rPr lang="en-US" altLang="zh-CN" sz="1400" dirty="0" err="1" smtClean="0"/>
              <a:t>Apostolis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Zarras</a:t>
            </a:r>
            <a:r>
              <a:rPr lang="en-US" altLang="zh-CN" sz="1400" dirty="0" smtClean="0"/>
              <a:t> – Internet of Things: A Playground for Hacking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15.06.2016: Johann </a:t>
            </a:r>
            <a:r>
              <a:rPr lang="en-US" altLang="zh-CN" sz="1400" dirty="0" err="1" smtClean="0"/>
              <a:t>Heyszl</a:t>
            </a:r>
            <a:r>
              <a:rPr lang="en-US" altLang="zh-CN" sz="1400" dirty="0" smtClean="0"/>
              <a:t> – Embedded System Security: Common Pitfalls and Solutions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22.06.2016: Andreas </a:t>
            </a:r>
            <a:r>
              <a:rPr lang="en-US" altLang="zh-CN" sz="1400" dirty="0" err="1" smtClean="0"/>
              <a:t>Ibing</a:t>
            </a:r>
            <a:r>
              <a:rPr lang="en-US" altLang="zh-CN" sz="1400" dirty="0" smtClean="0"/>
              <a:t> – Symbolic Execution for Automated Bug Detection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29.06.2016: </a:t>
            </a:r>
            <a:r>
              <a:rPr lang="en-US" altLang="zh-CN" sz="1400" dirty="0" err="1" smtClean="0"/>
              <a:t>Sascha</a:t>
            </a:r>
            <a:r>
              <a:rPr lang="en-US" altLang="zh-CN" sz="1400" dirty="0" smtClean="0"/>
              <a:t> Wessel, Michael </a:t>
            </a:r>
            <a:r>
              <a:rPr lang="en-US" altLang="zh-CN" sz="1400" dirty="0" err="1" smtClean="0"/>
              <a:t>Weiß</a:t>
            </a:r>
            <a:r>
              <a:rPr lang="en-US" altLang="zh-CN" sz="1400" dirty="0" smtClean="0"/>
              <a:t> – Container-</a:t>
            </a:r>
            <a:r>
              <a:rPr lang="en-US" altLang="zh-CN" sz="1400" dirty="0" err="1" smtClean="0"/>
              <a:t>Technologie</a:t>
            </a:r>
            <a:r>
              <a:rPr lang="en-US" altLang="zh-CN" sz="1400" dirty="0" smtClean="0"/>
              <a:t>, OS Architectures, trust-me 	  solution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06.07.2016: Paul </a:t>
            </a:r>
            <a:r>
              <a:rPr lang="en-US" altLang="zh-CN" sz="1400" dirty="0" err="1" smtClean="0"/>
              <a:t>Muntean</a:t>
            </a:r>
            <a:r>
              <a:rPr lang="en-US" altLang="zh-CN" sz="1400" dirty="0" smtClean="0"/>
              <a:t> – Control Flow based Security Techniques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13.07.2016: </a:t>
            </a:r>
            <a:r>
              <a:rPr lang="en-US" altLang="zh-CN" sz="1400" dirty="0" err="1" smtClean="0"/>
              <a:t>TbA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57395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Mouse dynamics (cont. auth.)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07" y="2326016"/>
            <a:ext cx="1778511" cy="11225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31" y="2070875"/>
            <a:ext cx="1821214" cy="146998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>
            <a:off x="2636282" y="2463204"/>
            <a:ext cx="683124" cy="519582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6725" y="1901126"/>
            <a:ext cx="2229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Point-and-click patterns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3371106" y="1891502"/>
            <a:ext cx="2010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Angle-based features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67" y="4029111"/>
            <a:ext cx="5638857" cy="159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6407" y="5769495"/>
            <a:ext cx="6690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Zheng</a:t>
            </a:r>
            <a:r>
              <a:rPr lang="en-US" altLang="zh-CN" sz="1200" dirty="0">
                <a:latin typeface="Times New Roman"/>
                <a:cs typeface="Times New Roman"/>
              </a:rPr>
              <a:t>, N., </a:t>
            </a:r>
            <a:r>
              <a:rPr lang="en-US" altLang="zh-CN" sz="1200" dirty="0" err="1">
                <a:latin typeface="Times New Roman"/>
                <a:cs typeface="Times New Roman"/>
              </a:rPr>
              <a:t>Paloski</a:t>
            </a:r>
            <a:r>
              <a:rPr lang="en-US" altLang="zh-CN" sz="1200" dirty="0">
                <a:latin typeface="Times New Roman"/>
                <a:cs typeface="Times New Roman"/>
              </a:rPr>
              <a:t>, A. and Wang, H., 2011. An efficient user verification system via mouse movements. Proceedings of the 18th ACM conference on Computer and communications security - CCS ’11., p.139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4469" y="3704427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Using binary SVM classifier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1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Touchalytics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(cont. auth.)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0" y="1943621"/>
            <a:ext cx="4320536" cy="4077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36" y="3966886"/>
            <a:ext cx="1812154" cy="2335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169" y="2186292"/>
            <a:ext cx="2092161" cy="8671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050" y="3206213"/>
            <a:ext cx="3232811" cy="559893"/>
          </a:xfrm>
          <a:prstGeom prst="rect">
            <a:avLst/>
          </a:prstGeom>
        </p:spPr>
      </p:pic>
      <p:cxnSp>
        <p:nvCxnSpPr>
          <p:cNvPr id="26" name="直线箭头连接符 25"/>
          <p:cNvCxnSpPr/>
          <p:nvPr/>
        </p:nvCxnSpPr>
        <p:spPr bwMode="auto">
          <a:xfrm flipH="1">
            <a:off x="2934547" y="2501691"/>
            <a:ext cx="3001897" cy="96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矩形 27"/>
          <p:cNvSpPr/>
          <p:nvPr/>
        </p:nvSpPr>
        <p:spPr>
          <a:xfrm>
            <a:off x="3363602" y="5702080"/>
            <a:ext cx="562284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dirty="0">
                <a:latin typeface="Times New Roman"/>
                <a:cs typeface="Times New Roman"/>
              </a:rPr>
              <a:t>Frank, M. et al., 2013. </a:t>
            </a:r>
            <a:r>
              <a:rPr lang="en-US" altLang="zh-CN" sz="1050" dirty="0" err="1">
                <a:latin typeface="Times New Roman"/>
                <a:cs typeface="Times New Roman"/>
              </a:rPr>
              <a:t>Touchalytics</a:t>
            </a:r>
            <a:r>
              <a:rPr lang="en-US" altLang="zh-CN" sz="1050" dirty="0">
                <a:latin typeface="Times New Roman"/>
                <a:cs typeface="Times New Roman"/>
              </a:rPr>
              <a:t>: On the applicability of touchscreen input as a behavioral biometric for continuous authentication. IEEE Transactions on Information Forensics and Security, 8(1)., pp.136–148.</a:t>
            </a:r>
            <a:endParaRPr lang="zh-CN" altLang="en-US" sz="1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 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893" y="1978534"/>
            <a:ext cx="816291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Attacks</a:t>
            </a:r>
            <a:r>
              <a:rPr lang="fr-FR" altLang="zh-CN" dirty="0" smtClean="0"/>
              <a:t> on web applications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smtClean="0"/>
              <a:t>Types</a:t>
            </a:r>
            <a:r>
              <a:rPr lang="fr-FR" altLang="zh-CN" dirty="0"/>
              <a:t>: </a:t>
            </a:r>
            <a:r>
              <a:rPr lang="fr-FR" altLang="zh-CN" dirty="0" err="1"/>
              <a:t>SQLi</a:t>
            </a:r>
            <a:r>
              <a:rPr lang="fr-FR" altLang="zh-CN" dirty="0"/>
              <a:t>, RFI, LFI, XSS, DT, CS, etc…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/>
              <a:t>Web Server Logs: </a:t>
            </a:r>
            <a:r>
              <a:rPr lang="fr-FR" altLang="zh-CN" dirty="0" err="1"/>
              <a:t>conform</a:t>
            </a:r>
            <a:r>
              <a:rPr lang="fr-FR" altLang="zh-CN" dirty="0"/>
              <a:t> to CLF (Common Log Format)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i="1" dirty="0" err="1">
                <a:solidFill>
                  <a:srgbClr val="008000"/>
                </a:solidFill>
              </a:rPr>
              <a:t>remotehost</a:t>
            </a:r>
            <a:r>
              <a:rPr lang="fr-FR" altLang="zh-CN" i="1" dirty="0">
                <a:solidFill>
                  <a:srgbClr val="008000"/>
                </a:solidFill>
              </a:rPr>
              <a:t> rfc931 </a:t>
            </a:r>
            <a:r>
              <a:rPr lang="fr-FR" altLang="zh-CN" i="1" dirty="0" err="1">
                <a:solidFill>
                  <a:srgbClr val="008000"/>
                </a:solidFill>
              </a:rPr>
              <a:t>authuser</a:t>
            </a:r>
            <a:r>
              <a:rPr lang="fr-FR" altLang="zh-CN" i="1" dirty="0">
                <a:solidFill>
                  <a:srgbClr val="008000"/>
                </a:solidFill>
              </a:rPr>
              <a:t> [date] "</a:t>
            </a:r>
            <a:r>
              <a:rPr lang="fr-FR" altLang="zh-CN" i="1" dirty="0" err="1">
                <a:solidFill>
                  <a:srgbClr val="008000"/>
                </a:solidFill>
              </a:rPr>
              <a:t>request</a:t>
            </a:r>
            <a:r>
              <a:rPr lang="fr-FR" altLang="zh-CN" i="1" dirty="0">
                <a:solidFill>
                  <a:srgbClr val="008000"/>
                </a:solidFill>
              </a:rPr>
              <a:t>" </a:t>
            </a:r>
            <a:r>
              <a:rPr lang="fr-FR" altLang="zh-CN" i="1" dirty="0" err="1">
                <a:solidFill>
                  <a:srgbClr val="008000"/>
                </a:solidFill>
              </a:rPr>
              <a:t>status</a:t>
            </a:r>
            <a:r>
              <a:rPr lang="fr-FR" altLang="zh-CN" i="1" dirty="0">
                <a:solidFill>
                  <a:srgbClr val="008000"/>
                </a:solidFill>
              </a:rPr>
              <a:t> bytes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/>
              <a:t>Misuse-based</a:t>
            </a:r>
            <a:r>
              <a:rPr lang="fr-FR" altLang="zh-CN" dirty="0"/>
              <a:t> vs. </a:t>
            </a:r>
            <a:r>
              <a:rPr lang="fr-FR" altLang="zh-CN" dirty="0" err="1"/>
              <a:t>Anomaly-</a:t>
            </a:r>
            <a:r>
              <a:rPr lang="fr-FR" altLang="zh-CN" dirty="0" err="1" smtClean="0"/>
              <a:t>based</a:t>
            </a:r>
            <a:endParaRPr lang="fr-FR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Misuse</a:t>
            </a:r>
            <a:r>
              <a:rPr lang="fr-FR" altLang="zh-CN" dirty="0" smtClean="0"/>
              <a:t>: match signature </a:t>
            </a:r>
            <a:r>
              <a:rPr lang="fr-FR" altLang="zh-CN" dirty="0" err="1" smtClean="0"/>
              <a:t>databases</a:t>
            </a:r>
            <a:endParaRPr lang="fr-FR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Anomaly</a:t>
            </a:r>
            <a:r>
              <a:rPr lang="fr-FR" altLang="zh-CN" dirty="0" smtClean="0"/>
              <a:t>: able to </a:t>
            </a:r>
            <a:r>
              <a:rPr lang="fr-FR" altLang="zh-CN" dirty="0" err="1" smtClean="0"/>
              <a:t>detect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unknown</a:t>
            </a:r>
            <a:r>
              <a:rPr lang="fr-FR" altLang="zh-CN" dirty="0" smtClean="0"/>
              <a:t> patterns</a:t>
            </a:r>
            <a:endParaRPr lang="fr-FR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/>
              <a:t>Application </a:t>
            </a:r>
            <a:r>
              <a:rPr lang="fr-FR" altLang="zh-CN" dirty="0" err="1"/>
              <a:t>oriented</a:t>
            </a:r>
            <a:r>
              <a:rPr lang="fr-FR" altLang="zh-CN" dirty="0"/>
              <a:t> </a:t>
            </a:r>
            <a:r>
              <a:rPr lang="fr-FR" altLang="zh-CN" dirty="0" err="1"/>
              <a:t>multi-modal</a:t>
            </a:r>
            <a:r>
              <a:rPr lang="fr-FR" altLang="zh-CN" dirty="0"/>
              <a:t> IDS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490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 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" y="2319062"/>
            <a:ext cx="5988216" cy="7984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6448" y="1939612"/>
            <a:ext cx="2157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Example (log entry):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554136" y="3113977"/>
            <a:ext cx="28037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/>
              <a:t>Features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length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</a:t>
            </a:r>
            <a:r>
              <a:rPr lang="en-US" altLang="zh-CN" sz="1600" dirty="0" err="1"/>
              <a:t>grammer</a:t>
            </a:r>
            <a:endParaRPr lang="en-US" altLang="zh-CN" sz="1600" dirty="0"/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presence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order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character distribution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requests time delay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token finder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invocation order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 bwMode="auto">
          <a:xfrm>
            <a:off x="3761993" y="1953244"/>
            <a:ext cx="904418" cy="3271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 smtClean="0">
                <a:solidFill>
                  <a:schemeClr val="bg1"/>
                </a:solidFill>
                <a:latin typeface="Arial" pitchFamily="34" charset="0"/>
              </a:rPr>
              <a:t>Web app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783133" y="188589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1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320391" y="188434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2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8146293" y="188279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N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9715" y="17992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4772248" y="3184844"/>
            <a:ext cx="1250790" cy="452228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 smtClean="0">
                <a:solidFill>
                  <a:schemeClr val="bg1"/>
                </a:solidFill>
                <a:latin typeface="Arial" pitchFamily="34" charset="0"/>
              </a:rPr>
              <a:t>Query strings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?</a:t>
            </a:r>
            <a:r>
              <a:rPr kumimoji="0" lang="en-US" altLang="zh-CN" sz="11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attr</a:t>
            </a: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=</a:t>
            </a:r>
            <a:r>
              <a:rPr kumimoji="0" lang="en-US" altLang="zh-CN" sz="11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val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760804" y="3184845"/>
            <a:ext cx="416810" cy="1953242"/>
            <a:chOff x="6626103" y="3194467"/>
            <a:chExt cx="416810" cy="1953242"/>
          </a:xfrm>
        </p:grpSpPr>
        <p:sp>
          <p:nvSpPr>
            <p:cNvPr id="12" name="矩形 11"/>
            <p:cNvSpPr/>
            <p:nvPr/>
          </p:nvSpPr>
          <p:spPr bwMode="auto">
            <a:xfrm>
              <a:off x="6629190" y="3194467"/>
              <a:ext cx="413723" cy="16357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627647" y="3414220"/>
              <a:ext cx="413723" cy="51151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626103" y="3980362"/>
              <a:ext cx="413723" cy="21478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626104" y="4278638"/>
              <a:ext cx="413723" cy="86907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7298062" y="3183295"/>
            <a:ext cx="416810" cy="1953243"/>
            <a:chOff x="6626103" y="3194467"/>
            <a:chExt cx="416810" cy="1953243"/>
          </a:xfrm>
        </p:grpSpPr>
        <p:sp>
          <p:nvSpPr>
            <p:cNvPr id="21" name="矩形 20"/>
            <p:cNvSpPr/>
            <p:nvPr/>
          </p:nvSpPr>
          <p:spPr bwMode="auto">
            <a:xfrm>
              <a:off x="6629190" y="3194467"/>
              <a:ext cx="413723" cy="16357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6627647" y="3414220"/>
              <a:ext cx="413723" cy="21478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6626103" y="3696356"/>
              <a:ext cx="413723" cy="134705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6626104" y="3879172"/>
              <a:ext cx="413723" cy="1268538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8135130" y="3183295"/>
            <a:ext cx="416810" cy="1953242"/>
            <a:chOff x="6626103" y="3194467"/>
            <a:chExt cx="416810" cy="1953242"/>
          </a:xfrm>
        </p:grpSpPr>
        <p:sp>
          <p:nvSpPr>
            <p:cNvPr id="26" name="矩形 25"/>
            <p:cNvSpPr/>
            <p:nvPr/>
          </p:nvSpPr>
          <p:spPr bwMode="auto">
            <a:xfrm>
              <a:off x="6629190" y="3194467"/>
              <a:ext cx="413723" cy="501888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627647" y="3763708"/>
              <a:ext cx="413723" cy="16202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626103" y="3980362"/>
              <a:ext cx="413723" cy="860997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626104" y="4889469"/>
              <a:ext cx="413723" cy="25824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633883" y="5220674"/>
            <a:ext cx="2095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feature anomaly score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63757" y="5721262"/>
            <a:ext cx="5488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Kruegel</a:t>
            </a:r>
            <a:r>
              <a:rPr lang="en-US" altLang="zh-CN" sz="1200" dirty="0">
                <a:latin typeface="Times New Roman"/>
                <a:cs typeface="Times New Roman"/>
              </a:rPr>
              <a:t>, C., </a:t>
            </a:r>
            <a:r>
              <a:rPr lang="en-US" altLang="zh-CN" sz="1200" dirty="0" err="1">
                <a:latin typeface="Times New Roman"/>
                <a:cs typeface="Times New Roman"/>
              </a:rPr>
              <a:t>Vigna</a:t>
            </a:r>
            <a:r>
              <a:rPr lang="en-US" altLang="zh-CN" sz="1200" dirty="0">
                <a:latin typeface="Times New Roman"/>
                <a:cs typeface="Times New Roman"/>
              </a:rPr>
              <a:t>, G. and Robertson, W., 2005. A multi-model approach to the detection of web-based attacks. Computer Networks, 48(5)., pp.717–738.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cxnSp>
        <p:nvCxnSpPr>
          <p:cNvPr id="8192" name="直线箭头连接符 8191"/>
          <p:cNvCxnSpPr/>
          <p:nvPr/>
        </p:nvCxnSpPr>
        <p:spPr bwMode="auto">
          <a:xfrm flipV="1">
            <a:off x="6994805" y="236698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直线箭头连接符 33"/>
          <p:cNvCxnSpPr/>
          <p:nvPr/>
        </p:nvCxnSpPr>
        <p:spPr bwMode="auto">
          <a:xfrm flipV="1">
            <a:off x="7541685" y="236543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直线箭头连接符 34"/>
          <p:cNvCxnSpPr/>
          <p:nvPr/>
        </p:nvCxnSpPr>
        <p:spPr bwMode="auto">
          <a:xfrm flipV="1">
            <a:off x="8349888" y="236543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93" name="矩形 8192"/>
          <p:cNvSpPr/>
          <p:nvPr/>
        </p:nvSpPr>
        <p:spPr>
          <a:xfrm>
            <a:off x="6639498" y="1506627"/>
            <a:ext cx="2020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model anomaly score</a:t>
            </a:r>
            <a:endParaRPr lang="zh-CN" altLang="en-US" sz="1400" dirty="0"/>
          </a:p>
        </p:txBody>
      </p:sp>
      <p:cxnSp>
        <p:nvCxnSpPr>
          <p:cNvPr id="8196" name="直线箭头连接符 8195"/>
          <p:cNvCxnSpPr/>
          <p:nvPr/>
        </p:nvCxnSpPr>
        <p:spPr bwMode="auto">
          <a:xfrm>
            <a:off x="4733761" y="2116815"/>
            <a:ext cx="19050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97" name="矩形 8196"/>
          <p:cNvSpPr/>
          <p:nvPr/>
        </p:nvSpPr>
        <p:spPr>
          <a:xfrm>
            <a:off x="5168957" y="1795284"/>
            <a:ext cx="979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Multi-modal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49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Phishing/Spam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4514" y="1891627"/>
            <a:ext cx="6007703" cy="1559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Normally </a:t>
            </a:r>
            <a:r>
              <a:rPr lang="en-US" altLang="zh-CN" dirty="0"/>
              <a:t>legitimate-like website/Email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Detection tools: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err="1" smtClean="0"/>
              <a:t>Spoofguard</a:t>
            </a:r>
            <a:r>
              <a:rPr lang="en-US" altLang="zh-CN" dirty="0"/>
              <a:t>, </a:t>
            </a:r>
            <a:r>
              <a:rPr lang="en-US" altLang="zh-CN" dirty="0" err="1"/>
              <a:t>Netcraft</a:t>
            </a:r>
            <a:r>
              <a:rPr lang="en-US" altLang="zh-CN" dirty="0"/>
              <a:t>, </a:t>
            </a:r>
            <a:r>
              <a:rPr lang="en-US" altLang="zh-CN" dirty="0" err="1"/>
              <a:t>SpamAssasin</a:t>
            </a:r>
            <a:r>
              <a:rPr lang="en-US" altLang="zh-CN" dirty="0"/>
              <a:t> … 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Domain/Content based features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31" y="1606855"/>
            <a:ext cx="2766582" cy="42047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85088" y="5884586"/>
            <a:ext cx="1442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source: </a:t>
            </a:r>
            <a:r>
              <a:rPr lang="en-US" altLang="zh-CN" sz="1200" dirty="0" err="1"/>
              <a:t>PhishTank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024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Phishing/Spam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45709"/>
              </p:ext>
            </p:extLst>
          </p:nvPr>
        </p:nvGraphicFramePr>
        <p:xfrm>
          <a:off x="696553" y="2060911"/>
          <a:ext cx="6635003" cy="30723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1717"/>
                <a:gridCol w="3983286"/>
              </a:tblGrid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 smtClean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IP-based URL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linked-to domain age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/text of link matched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“here” link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links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domains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dots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If contains </a:t>
                      </a:r>
                      <a:r>
                        <a:rPr lang="en-US" altLang="zh-CN" sz="1400" dirty="0" err="1" smtClean="0"/>
                        <a:t>javascript</a:t>
                      </a:r>
                      <a:endParaRPr lang="en-US" altLang="zh-CN" sz="1400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Spam filter output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http://192.168.0.1/</a:t>
                      </a:r>
                      <a:r>
                        <a:rPr lang="en-US" altLang="zh-CN" sz="1400" dirty="0" err="1" smtClean="0"/>
                        <a:t>paypal.cgi?fix</a:t>
                      </a:r>
                      <a:r>
                        <a:rPr lang="en-US" altLang="zh-CN" sz="1400" dirty="0" smtClean="0"/>
                        <a:t> account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less than 60 days?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&lt;a </a:t>
                      </a: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="</a:t>
                      </a:r>
                      <a:r>
                        <a:rPr lang="en-US" altLang="zh-CN" sz="1400" dirty="0" err="1" smtClean="0"/>
                        <a:t>badsite.com</a:t>
                      </a:r>
                      <a:r>
                        <a:rPr lang="en-US" altLang="zh-CN" sz="1400" dirty="0" smtClean="0"/>
                        <a:t>"&gt; </a:t>
                      </a:r>
                      <a:r>
                        <a:rPr lang="en-US" altLang="zh-CN" sz="1400" dirty="0" err="1" smtClean="0"/>
                        <a:t>paypal.com</a:t>
                      </a:r>
                      <a:r>
                        <a:rPr lang="en-US" altLang="zh-CN" sz="1400" dirty="0" smtClean="0"/>
                        <a:t>&lt;/a&gt;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links to other domain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links by &lt;a&gt; tags with </a:t>
                      </a: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 attribute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main part of domain name counts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more dots is suspicious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find text ‘</a:t>
                      </a:r>
                      <a:r>
                        <a:rPr lang="en-US" altLang="zh-CN" sz="1400" dirty="0" err="1" smtClean="0"/>
                        <a:t>javascript</a:t>
                      </a:r>
                      <a:r>
                        <a:rPr lang="en-US" altLang="zh-CN" sz="1400" dirty="0" smtClean="0"/>
                        <a:t>’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result by spam detector	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31108" y="5596176"/>
            <a:ext cx="786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Times New Roman"/>
                <a:cs typeface="Times New Roman"/>
              </a:rPr>
              <a:t>Fette</a:t>
            </a:r>
            <a:r>
              <a:rPr lang="en-US" altLang="zh-CN" sz="1400" dirty="0">
                <a:latin typeface="Times New Roman"/>
                <a:cs typeface="Times New Roman"/>
              </a:rPr>
              <a:t>, I., </a:t>
            </a:r>
            <a:r>
              <a:rPr lang="en-US" altLang="zh-CN" sz="1400" dirty="0" err="1">
                <a:latin typeface="Times New Roman"/>
                <a:cs typeface="Times New Roman"/>
              </a:rPr>
              <a:t>Sadeh</a:t>
            </a:r>
            <a:r>
              <a:rPr lang="en-US" altLang="zh-CN" sz="1400" dirty="0">
                <a:latin typeface="Times New Roman"/>
                <a:cs typeface="Times New Roman"/>
              </a:rPr>
              <a:t>, N. and </a:t>
            </a:r>
            <a:r>
              <a:rPr lang="en-US" altLang="zh-CN" sz="1400" dirty="0" err="1">
                <a:latin typeface="Times New Roman"/>
                <a:cs typeface="Times New Roman"/>
              </a:rPr>
              <a:t>Tomasic</a:t>
            </a:r>
            <a:r>
              <a:rPr lang="en-US" altLang="zh-CN" sz="1400" dirty="0">
                <a:latin typeface="Times New Roman"/>
                <a:cs typeface="Times New Roman"/>
              </a:rPr>
              <a:t>, A., 2007. Learning to detect phishing emails. Proceedings of the 16th international conference on World Wide Web - WWW ’07., p.649</a:t>
            </a:r>
            <a:endParaRPr lang="zh-CN" alt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509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Adaptive IDS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5650" y="1978534"/>
            <a:ext cx="7595245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Diverse network environments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Possibly adversarial environment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Single modal IDS not robust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Dynamic attack landscape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Heterogeneous data sources (no free lunch)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Multiple Classifier System (MCS)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b="1" dirty="0"/>
              <a:t>Goal</a:t>
            </a:r>
            <a:r>
              <a:rPr lang="en-US" altLang="zh-CN" dirty="0"/>
              <a:t>: adaptive to changes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01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Adaptive IDS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2036263"/>
            <a:ext cx="8356194" cy="3313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3379" y="5711764"/>
            <a:ext cx="7325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Nguyen, H.T. and </a:t>
            </a:r>
            <a:r>
              <a:rPr lang="en-US" altLang="zh-CN" sz="1200" dirty="0" err="1">
                <a:latin typeface="Times New Roman"/>
                <a:cs typeface="Times New Roman"/>
              </a:rPr>
              <a:t>Franke</a:t>
            </a:r>
            <a:r>
              <a:rPr lang="en-US" altLang="zh-CN" sz="1200" dirty="0">
                <a:latin typeface="Times New Roman"/>
                <a:cs typeface="Times New Roman"/>
              </a:rPr>
              <a:t>, K., 2012. Adaptive Intrusion Detection System via online machine learning. Proceedings of the 2012 12th International Conference on Hybrid Intelligent Systems, HIS 2012., pp.271–277.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848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Alert Correlation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192" y="5682898"/>
            <a:ext cx="769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F. </a:t>
            </a:r>
            <a:r>
              <a:rPr lang="en-US" altLang="zh-CN" sz="1200" dirty="0" err="1">
                <a:latin typeface="Times New Roman"/>
                <a:cs typeface="Times New Roman"/>
              </a:rPr>
              <a:t>Valeur</a:t>
            </a:r>
            <a:r>
              <a:rPr lang="en-US" altLang="zh-CN" sz="1200" dirty="0">
                <a:latin typeface="Times New Roman"/>
                <a:cs typeface="Times New Roman"/>
              </a:rPr>
              <a:t>, G. </a:t>
            </a:r>
            <a:r>
              <a:rPr lang="en-US" altLang="zh-CN" sz="1200" dirty="0" err="1">
                <a:latin typeface="Times New Roman"/>
                <a:cs typeface="Times New Roman"/>
              </a:rPr>
              <a:t>Vigna</a:t>
            </a:r>
            <a:r>
              <a:rPr lang="en-US" altLang="zh-CN" sz="1200" dirty="0">
                <a:latin typeface="Times New Roman"/>
                <a:cs typeface="Times New Roman"/>
              </a:rPr>
              <a:t>, C. </a:t>
            </a:r>
            <a:r>
              <a:rPr lang="en-US" altLang="zh-CN" sz="1200" dirty="0" err="1">
                <a:latin typeface="Times New Roman"/>
                <a:cs typeface="Times New Roman"/>
              </a:rPr>
              <a:t>Kruegel</a:t>
            </a:r>
            <a:r>
              <a:rPr lang="en-US" altLang="zh-CN" sz="1200" dirty="0">
                <a:latin typeface="Times New Roman"/>
                <a:cs typeface="Times New Roman"/>
              </a:rPr>
              <a:t> and R. A. Kemmerer, "Comprehensive approach to intrusion detection alert correlation," in IEEE Transactions on Dependable and Secure Computing, vol. 1, no. 3, pp. 146-169, July-Sept. 2004.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2" y="2084351"/>
            <a:ext cx="8585561" cy="2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1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 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2531" y="1931025"/>
            <a:ext cx="743592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What if a bot learns to behave like a legitimate user?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Learning algorithm itself can also be a security target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Data stationary assumption is broken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Attacks: Causative or Evasive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Passive or proactive arm-</a:t>
            </a:r>
            <a:r>
              <a:rPr lang="en-US" altLang="zh-CN" dirty="0" smtClean="0"/>
              <a:t>races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Aim to design learning algorithms robust to adversaries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6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5185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 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9" y="1820837"/>
            <a:ext cx="8086952" cy="35696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747" y="5375996"/>
            <a:ext cx="3177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Deep net is easily fooled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0804" y="5823125"/>
            <a:ext cx="8475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Nguyen, A.,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, J. and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Boston, Massachusetts, US.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034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Differential Privacy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531" y="1931025"/>
            <a:ext cx="7435925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Big data is booming up, but privacy is less considered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Sensitive information can be inferred from statistics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b="1" dirty="0" smtClean="0"/>
              <a:t>Differential </a:t>
            </a:r>
            <a:r>
              <a:rPr lang="en-US" altLang="zh-CN" b="1" dirty="0"/>
              <a:t>privacy</a:t>
            </a:r>
            <a:r>
              <a:rPr lang="en-US" altLang="zh-CN" i="1" dirty="0"/>
              <a:t>:</a:t>
            </a:r>
            <a:r>
              <a:rPr lang="en-US" altLang="zh-CN" dirty="0"/>
              <a:t> even only aggregated statistics is published from samples, we can never tell/infer anything about a particular user</a:t>
            </a:r>
            <a:r>
              <a:rPr lang="en-US" altLang="zh-CN" dirty="0" smtClean="0"/>
              <a:t>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Examples: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AOL search results scandal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Facebook ads -&gt; unclose private information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Netflix competition</a:t>
            </a:r>
          </a:p>
        </p:txBody>
      </p:sp>
    </p:spTree>
    <p:extLst>
      <p:ext uri="{BB962C8B-B14F-4D97-AF65-F5344CB8AC3E}">
        <p14:creationId xmlns:p14="http://schemas.microsoft.com/office/powerpoint/2010/main" val="100850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Differential Privacy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52616"/>
              </p:ext>
            </p:extLst>
          </p:nvPr>
        </p:nvGraphicFramePr>
        <p:xfrm>
          <a:off x="573736" y="2018274"/>
          <a:ext cx="3998648" cy="28799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8516"/>
                <a:gridCol w="483488"/>
                <a:gridCol w="682644"/>
                <a:gridCol w="1524000"/>
              </a:tblGrid>
              <a:tr h="284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Smoke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Lung cancer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Ian Jonathan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Kelly </a:t>
                      </a:r>
                      <a:r>
                        <a:rPr lang="en-US" altLang="zh-CN" sz="1200" dirty="0" err="1" smtClean="0"/>
                        <a:t>Nyn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Christ Lee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Tim Kingston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Mark Spring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Liu Han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Yoshua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baseline="0" dirty="0" err="1" smtClean="0"/>
                        <a:t>Hiro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77352" y="5048516"/>
            <a:ext cx="5462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Statistics</a:t>
            </a:r>
            <a:r>
              <a:rPr lang="en-US" altLang="zh-CN" sz="1400" dirty="0" smtClean="0"/>
              <a:t>: </a:t>
            </a:r>
            <a:r>
              <a:rPr lang="en-US" altLang="zh-CN" sz="1400" dirty="0" err="1"/>
              <a:t>Prob</a:t>
            </a:r>
            <a:r>
              <a:rPr lang="en-US" altLang="zh-CN" sz="1400" dirty="0"/>
              <a:t>(lung cancer)=1 where age&gt;50 &amp; smoke=Yes 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595628" y="5395699"/>
            <a:ext cx="5325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What if Jerry, age=55, smoke=Yes, … privacy leak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079" y="5855379"/>
            <a:ext cx="6385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Dwork</a:t>
            </a:r>
            <a:r>
              <a:rPr lang="en-US" altLang="zh-CN" sz="1200" dirty="0">
                <a:latin typeface="Times New Roman"/>
                <a:cs typeface="Times New Roman"/>
              </a:rPr>
              <a:t>, C., 2008. Differential Privacy: A Survey of Results. In Theory and Applications of Models of Computation. pp. 1–19., pp.1–19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57" y="2283949"/>
            <a:ext cx="2707299" cy="1927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01009" y="4308470"/>
            <a:ext cx="2897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/>
              <a:t>E.g., query age(Jerry), response could be 55, 56, 58</a:t>
            </a:r>
            <a:r>
              <a:rPr lang="en-US" altLang="zh-CN" sz="1200" dirty="0" smtClean="0"/>
              <a:t>, 53 </a:t>
            </a:r>
            <a:r>
              <a:rPr lang="en-US" altLang="zh-CN" sz="1200" dirty="0"/>
              <a:t>…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4980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289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Challenges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5748" y="1886273"/>
            <a:ext cx="823925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Outlier </a:t>
            </a:r>
            <a:r>
              <a:rPr lang="en-US" altLang="zh-CN" dirty="0" smtClean="0"/>
              <a:t>detection is hard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High cost of </a:t>
            </a:r>
            <a:r>
              <a:rPr lang="en-US" altLang="zh-CN" dirty="0" smtClean="0"/>
              <a:t>errors (false alarm)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Lack of appropriate training </a:t>
            </a:r>
            <a:r>
              <a:rPr lang="en-US" altLang="zh-CN" dirty="0" smtClean="0"/>
              <a:t>data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Anomalous class is rare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Interpretation of </a:t>
            </a:r>
            <a:r>
              <a:rPr lang="en-US" altLang="zh-CN" dirty="0" smtClean="0"/>
              <a:t>results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How to explain the attacks?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Variability in network </a:t>
            </a:r>
            <a:r>
              <a:rPr lang="en-US" altLang="zh-CN" dirty="0" smtClean="0"/>
              <a:t>traffic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Attack patterns evolve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Adaptive adversaries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Evaluation difficulties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11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022" y="1657862"/>
            <a:ext cx="8239250" cy="4616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Emilio Ferrara, </a:t>
            </a:r>
            <a:r>
              <a:rPr lang="en-US" altLang="zh-CN" sz="1050" dirty="0" err="1">
                <a:latin typeface="Times New Roman"/>
                <a:cs typeface="Times New Roman"/>
              </a:rPr>
              <a:t>Onur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Varol</a:t>
            </a:r>
            <a:r>
              <a:rPr lang="en-US" altLang="zh-CN" sz="1050" dirty="0">
                <a:latin typeface="Times New Roman"/>
                <a:cs typeface="Times New Roman"/>
              </a:rPr>
              <a:t>, Clayton A. Davis, </a:t>
            </a:r>
            <a:r>
              <a:rPr lang="en-US" altLang="zh-CN" sz="1050" dirty="0" err="1">
                <a:latin typeface="Times New Roman"/>
                <a:cs typeface="Times New Roman"/>
              </a:rPr>
              <a:t>Filippo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Menczer</a:t>
            </a:r>
            <a:r>
              <a:rPr lang="en-US" altLang="zh-CN" sz="1050" dirty="0">
                <a:latin typeface="Times New Roman"/>
                <a:cs typeface="Times New Roman"/>
              </a:rPr>
              <a:t>, Alessandro </a:t>
            </a:r>
            <a:r>
              <a:rPr lang="en-US" altLang="zh-CN" sz="1050" dirty="0" err="1">
                <a:latin typeface="Times New Roman"/>
                <a:cs typeface="Times New Roman"/>
              </a:rPr>
              <a:t>Flammini</a:t>
            </a:r>
            <a:r>
              <a:rPr lang="en-US" altLang="zh-CN" sz="1050" dirty="0">
                <a:latin typeface="Times New Roman"/>
                <a:cs typeface="Times New Roman"/>
              </a:rPr>
              <a:t>: The Rise of Social Bots. </a:t>
            </a:r>
            <a:r>
              <a:rPr lang="en-US" altLang="zh-CN" sz="1050" dirty="0" err="1">
                <a:latin typeface="Times New Roman"/>
                <a:cs typeface="Times New Roman"/>
              </a:rPr>
              <a:t>CoRR</a:t>
            </a:r>
            <a:r>
              <a:rPr lang="en-US" altLang="zh-CN" sz="1050" dirty="0">
                <a:latin typeface="Times New Roman"/>
                <a:cs typeface="Times New Roman"/>
              </a:rPr>
              <a:t> abs/1407.5225 (2014)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Guofei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Gu</a:t>
            </a:r>
            <a:r>
              <a:rPr lang="en-US" altLang="zh-CN" sz="1050" dirty="0">
                <a:latin typeface="Times New Roman"/>
                <a:cs typeface="Times New Roman"/>
              </a:rPr>
              <a:t>, Roberto </a:t>
            </a:r>
            <a:r>
              <a:rPr lang="en-US" altLang="zh-CN" sz="1050" dirty="0" err="1">
                <a:latin typeface="Times New Roman"/>
                <a:cs typeface="Times New Roman"/>
              </a:rPr>
              <a:t>Perdisci</a:t>
            </a:r>
            <a:r>
              <a:rPr lang="en-US" altLang="zh-CN" sz="1050" dirty="0">
                <a:latin typeface="Times New Roman"/>
                <a:cs typeface="Times New Roman"/>
              </a:rPr>
              <a:t>, </a:t>
            </a:r>
            <a:r>
              <a:rPr lang="en-US" altLang="zh-CN" sz="1050" dirty="0" err="1">
                <a:latin typeface="Times New Roman"/>
                <a:cs typeface="Times New Roman"/>
              </a:rPr>
              <a:t>Junjie</a:t>
            </a:r>
            <a:r>
              <a:rPr lang="en-US" altLang="zh-CN" sz="1050" dirty="0">
                <a:latin typeface="Times New Roman"/>
                <a:cs typeface="Times New Roman"/>
              </a:rPr>
              <a:t> Zhang, and </a:t>
            </a:r>
            <a:r>
              <a:rPr lang="en-US" altLang="zh-CN" sz="1050" dirty="0" err="1">
                <a:latin typeface="Times New Roman"/>
                <a:cs typeface="Times New Roman"/>
              </a:rPr>
              <a:t>Wenke</a:t>
            </a:r>
            <a:r>
              <a:rPr lang="en-US" altLang="zh-CN" sz="1050" dirty="0">
                <a:latin typeface="Times New Roman"/>
                <a:cs typeface="Times New Roman"/>
              </a:rPr>
              <a:t> Lee. 2008. </a:t>
            </a:r>
            <a:r>
              <a:rPr lang="en-US" altLang="zh-CN" sz="1050" dirty="0" err="1">
                <a:latin typeface="Times New Roman"/>
                <a:cs typeface="Times New Roman"/>
              </a:rPr>
              <a:t>BotMiner</a:t>
            </a:r>
            <a:r>
              <a:rPr lang="en-US" altLang="zh-CN" sz="1050" dirty="0">
                <a:latin typeface="Times New Roman"/>
                <a:cs typeface="Times New Roman"/>
              </a:rPr>
              <a:t>: clustering analysis of network traffic for protocol- and structure-independent botnet detection. In Proceedings of the 17th conference on Security symposium (SS’08). USENIX Association, Berkeley, CA, USA, 139-154.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Ma, J., Saul, L.K., Savage, S. and </a:t>
            </a:r>
            <a:r>
              <a:rPr lang="en-US" altLang="zh-CN" sz="1050" dirty="0" err="1">
                <a:latin typeface="Times New Roman"/>
                <a:cs typeface="Times New Roman"/>
              </a:rPr>
              <a:t>Voelker</a:t>
            </a:r>
            <a:r>
              <a:rPr lang="en-US" altLang="zh-CN" sz="1050" dirty="0">
                <a:latin typeface="Times New Roman"/>
                <a:cs typeface="Times New Roman"/>
              </a:rPr>
              <a:t>, G.M., 2011. Learning to detect malicious URLs. ACM Transactions on Intelligent Systems and Technology, 2(3)., pp.1–24.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Bilge, L. et al., 2011. EXPOSURE : Finding Malicious Domains Using Passive DNS Analysis. </a:t>
            </a:r>
            <a:r>
              <a:rPr lang="en-US" altLang="zh-CN" sz="1050" dirty="0" err="1">
                <a:latin typeface="Times New Roman"/>
                <a:cs typeface="Times New Roman"/>
              </a:rPr>
              <a:t>Ndss</a:t>
            </a:r>
            <a:r>
              <a:rPr lang="en-US" altLang="zh-CN" sz="1050" dirty="0">
                <a:latin typeface="Times New Roman"/>
                <a:cs typeface="Times New Roman"/>
              </a:rPr>
              <a:t>., pp.1–17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Antonakakis</a:t>
            </a:r>
            <a:r>
              <a:rPr lang="en-US" altLang="zh-CN" sz="1050" dirty="0">
                <a:latin typeface="Times New Roman"/>
                <a:cs typeface="Times New Roman"/>
              </a:rPr>
              <a:t>, M. et al., 2011. Detecting Malware Domains at the Upper DNS Hierarchy. USENIX Security Symposium., 11., pp.1–16.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Wang, K. and </a:t>
            </a:r>
            <a:r>
              <a:rPr lang="en-US" altLang="zh-CN" sz="1050" dirty="0" err="1">
                <a:latin typeface="Times New Roman"/>
                <a:cs typeface="Times New Roman"/>
              </a:rPr>
              <a:t>Stolfo</a:t>
            </a:r>
            <a:r>
              <a:rPr lang="en-US" altLang="zh-CN" sz="1050" dirty="0">
                <a:latin typeface="Times New Roman"/>
                <a:cs typeface="Times New Roman"/>
              </a:rPr>
              <a:t>, S.J., 2003. One-class training for masquerade detection. Workshop on Data Mining for Computer Security, Melbourne, Florida., pp.10–19.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Zheng</a:t>
            </a:r>
            <a:r>
              <a:rPr lang="en-US" altLang="zh-CN" sz="1050" dirty="0">
                <a:latin typeface="Times New Roman"/>
                <a:cs typeface="Times New Roman"/>
              </a:rPr>
              <a:t>, N., </a:t>
            </a:r>
            <a:r>
              <a:rPr lang="en-US" altLang="zh-CN" sz="1050" dirty="0" err="1">
                <a:latin typeface="Times New Roman"/>
                <a:cs typeface="Times New Roman"/>
              </a:rPr>
              <a:t>Paloski</a:t>
            </a:r>
            <a:r>
              <a:rPr lang="en-US" altLang="zh-CN" sz="1050" dirty="0">
                <a:latin typeface="Times New Roman"/>
                <a:cs typeface="Times New Roman"/>
              </a:rPr>
              <a:t>, A. and Wang, H., 2011. An efficient user verification system via mouse movements. Proceedings of the 18th ACM conference on Computer and communications security - CCS ’11., p.139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Frank, M. et al., 2013. </a:t>
            </a:r>
            <a:r>
              <a:rPr lang="en-US" altLang="zh-CN" sz="1050" dirty="0" err="1">
                <a:latin typeface="Times New Roman"/>
                <a:cs typeface="Times New Roman"/>
              </a:rPr>
              <a:t>Touchalytics</a:t>
            </a:r>
            <a:r>
              <a:rPr lang="en-US" altLang="zh-CN" sz="1050" dirty="0">
                <a:latin typeface="Times New Roman"/>
                <a:cs typeface="Times New Roman"/>
              </a:rPr>
              <a:t>: On the applicability of touchscreen input as a behavioral biometric for continuous authentication. IEEE Transactions on Information Forensics and Security, 8(1)., pp.136–148.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Kruegel</a:t>
            </a:r>
            <a:r>
              <a:rPr lang="en-US" altLang="zh-CN" sz="1050" dirty="0">
                <a:latin typeface="Times New Roman"/>
                <a:cs typeface="Times New Roman"/>
              </a:rPr>
              <a:t>, C., </a:t>
            </a:r>
            <a:r>
              <a:rPr lang="en-US" altLang="zh-CN" sz="1050" dirty="0" err="1">
                <a:latin typeface="Times New Roman"/>
                <a:cs typeface="Times New Roman"/>
              </a:rPr>
              <a:t>Vigna</a:t>
            </a:r>
            <a:r>
              <a:rPr lang="en-US" altLang="zh-CN" sz="1050" dirty="0">
                <a:latin typeface="Times New Roman"/>
                <a:cs typeface="Times New Roman"/>
              </a:rPr>
              <a:t>, G. and Robertson, W., 2005. A multi-model approach to the detection of web-based attacks. Computer Networks, 48(5)., pp.717–738.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Fette</a:t>
            </a:r>
            <a:r>
              <a:rPr lang="en-US" altLang="zh-CN" sz="1050" dirty="0">
                <a:latin typeface="Times New Roman"/>
                <a:cs typeface="Times New Roman"/>
              </a:rPr>
              <a:t>, I., </a:t>
            </a:r>
            <a:r>
              <a:rPr lang="en-US" altLang="zh-CN" sz="1050" dirty="0" err="1">
                <a:latin typeface="Times New Roman"/>
                <a:cs typeface="Times New Roman"/>
              </a:rPr>
              <a:t>Sadeh</a:t>
            </a:r>
            <a:r>
              <a:rPr lang="en-US" altLang="zh-CN" sz="1050" dirty="0">
                <a:latin typeface="Times New Roman"/>
                <a:cs typeface="Times New Roman"/>
              </a:rPr>
              <a:t>, N. and </a:t>
            </a:r>
            <a:r>
              <a:rPr lang="en-US" altLang="zh-CN" sz="1050" dirty="0" err="1">
                <a:latin typeface="Times New Roman"/>
                <a:cs typeface="Times New Roman"/>
              </a:rPr>
              <a:t>Tomasic</a:t>
            </a:r>
            <a:r>
              <a:rPr lang="en-US" altLang="zh-CN" sz="1050" dirty="0">
                <a:latin typeface="Times New Roman"/>
                <a:cs typeface="Times New Roman"/>
              </a:rPr>
              <a:t>, A., 2007. Learning to detect phishing emails. Proceedings of the 16th international conference on World Wide Web - WWW ’07., p.649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Nguyen, H.T. and </a:t>
            </a:r>
            <a:r>
              <a:rPr lang="en-US" altLang="zh-CN" sz="1050" dirty="0" err="1">
                <a:latin typeface="Times New Roman"/>
                <a:cs typeface="Times New Roman"/>
              </a:rPr>
              <a:t>Franke</a:t>
            </a:r>
            <a:r>
              <a:rPr lang="en-US" altLang="zh-CN" sz="1050" dirty="0">
                <a:latin typeface="Times New Roman"/>
                <a:cs typeface="Times New Roman"/>
              </a:rPr>
              <a:t>, K., 2012. Adaptive Intrusion Detection System via online machine learning. Proceedings of the 2012 12th International Conference on Hybrid Intelligent Systems, HIS 2012., pp.271–277.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F. </a:t>
            </a:r>
            <a:r>
              <a:rPr lang="en-US" altLang="zh-CN" sz="1050" dirty="0" err="1">
                <a:latin typeface="Times New Roman"/>
                <a:cs typeface="Times New Roman"/>
              </a:rPr>
              <a:t>Valeur</a:t>
            </a:r>
            <a:r>
              <a:rPr lang="en-US" altLang="zh-CN" sz="1050" dirty="0">
                <a:latin typeface="Times New Roman"/>
                <a:cs typeface="Times New Roman"/>
              </a:rPr>
              <a:t>, G. </a:t>
            </a:r>
            <a:r>
              <a:rPr lang="en-US" altLang="zh-CN" sz="1050" dirty="0" err="1">
                <a:latin typeface="Times New Roman"/>
                <a:cs typeface="Times New Roman"/>
              </a:rPr>
              <a:t>Vigna</a:t>
            </a:r>
            <a:r>
              <a:rPr lang="en-US" altLang="zh-CN" sz="1050" dirty="0">
                <a:latin typeface="Times New Roman"/>
                <a:cs typeface="Times New Roman"/>
              </a:rPr>
              <a:t>, C. </a:t>
            </a:r>
            <a:r>
              <a:rPr lang="en-US" altLang="zh-CN" sz="1050" dirty="0" err="1">
                <a:latin typeface="Times New Roman"/>
                <a:cs typeface="Times New Roman"/>
              </a:rPr>
              <a:t>Kruegel</a:t>
            </a:r>
            <a:r>
              <a:rPr lang="en-US" altLang="zh-CN" sz="1050" dirty="0">
                <a:latin typeface="Times New Roman"/>
                <a:cs typeface="Times New Roman"/>
              </a:rPr>
              <a:t> and R. A. Kemmerer, "Comprehensive approach to intrusion detection alert correlation," in IEEE Transactions on Dependable and Secure Computing, vol. 1, no. 3, pp. 146-169, July-Sept. 2004.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Nguyen, A., </a:t>
            </a:r>
            <a:r>
              <a:rPr lang="en-US" altLang="zh-CN" sz="1050" dirty="0" err="1">
                <a:latin typeface="Times New Roman"/>
                <a:cs typeface="Times New Roman"/>
              </a:rPr>
              <a:t>Yosinski</a:t>
            </a:r>
            <a:r>
              <a:rPr lang="en-US" altLang="zh-CN" sz="1050" dirty="0">
                <a:latin typeface="Times New Roman"/>
                <a:cs typeface="Times New Roman"/>
              </a:rPr>
              <a:t>, J. and </a:t>
            </a:r>
            <a:r>
              <a:rPr lang="en-US" altLang="zh-CN" sz="1050" dirty="0" err="1">
                <a:latin typeface="Times New Roman"/>
                <a:cs typeface="Times New Roman"/>
              </a:rPr>
              <a:t>Clune</a:t>
            </a:r>
            <a:r>
              <a:rPr lang="en-US" altLang="zh-CN" sz="105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Boston, Massachusetts, US.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Xiao, H. et al., 2015. Is Feature Selection Secure against Training Data Poisoning ? Int’l Conf. on Machine Learning (ICML), 37.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Xiao, H. et al., 2014. Support Vector Machines under Adversarial Label Contamination. Journal of </a:t>
            </a:r>
            <a:r>
              <a:rPr lang="en-US" altLang="zh-CN" sz="1050" dirty="0" err="1">
                <a:latin typeface="Times New Roman"/>
                <a:cs typeface="Times New Roman"/>
              </a:rPr>
              <a:t>Neurocomputing</a:t>
            </a:r>
            <a:r>
              <a:rPr lang="en-US" altLang="zh-CN" sz="1050" dirty="0">
                <a:latin typeface="Times New Roman"/>
                <a:cs typeface="Times New Roman"/>
              </a:rPr>
              <a:t>, Special Issue on Advances in Learning with Label Noise, 160(0)., pp.53–62.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Dwork</a:t>
            </a:r>
            <a:r>
              <a:rPr lang="en-US" altLang="zh-CN" sz="1050" dirty="0">
                <a:latin typeface="Times New Roman"/>
                <a:cs typeface="Times New Roman"/>
              </a:rPr>
              <a:t>, C., 2008. Differential Privacy: A Survey of Results. In Theory and Applications of Models of Computation. pp. 1–19., pp.1–19</a:t>
            </a:r>
            <a:endParaRPr lang="en-US" altLang="zh-CN" sz="105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56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role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Process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interpretation,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Built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stacks,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computers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enough”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Goals:</a:t>
            </a:r>
            <a:r>
              <a:rPr lang="zh-CN" altLang="en-US" dirty="0" smtClean="0"/>
              <a:t>  </a:t>
            </a:r>
            <a:r>
              <a:rPr lang="en-US" altLang="zh-CN" dirty="0" smtClean="0"/>
              <a:t>C-I-A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triad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181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6611" y="1977636"/>
            <a:ext cx="4937856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Attack sophistication is increasing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Required expertise is decreasing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Quality of tools is improved constantly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Technological </a:t>
            </a:r>
            <a:r>
              <a:rPr lang="en-US" altLang="zh-CN" dirty="0" smtClean="0"/>
              <a:t>trends: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Big </a:t>
            </a:r>
            <a:r>
              <a:rPr lang="en-US" altLang="zh-CN" dirty="0"/>
              <a:t>data, Cloud, </a:t>
            </a:r>
            <a:r>
              <a:rPr lang="en-US" altLang="zh-CN" dirty="0" err="1"/>
              <a:t>IoT</a:t>
            </a:r>
            <a:r>
              <a:rPr lang="en-US" altLang="zh-CN" dirty="0"/>
              <a:t>, Industry 4.0 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4" y="3522705"/>
            <a:ext cx="3609855" cy="24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4" y="1685272"/>
            <a:ext cx="7082745" cy="37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Security Analysts are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overwhelmed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Data collection &amp; Storage &amp; Retrieving is well underway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Current detection techniques might fail on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Polymorphic malwares 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Zero-day attacks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APTs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Dissolving network perimeter: </a:t>
            </a:r>
            <a:endParaRPr lang="en-US" altLang="zh-CN" dirty="0" smtClean="0"/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BYOD</a:t>
            </a:r>
            <a:r>
              <a:rPr lang="en-US" altLang="zh-CN" dirty="0"/>
              <a:t>/Cloud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062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Generations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84963" y="1768600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Intrusion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Detection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Systems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(IDSs)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986844" y="3520260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Security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Information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and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Event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Management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986845" y="5279444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Big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data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analytics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security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" name="下箭头 2"/>
          <p:cNvSpPr/>
          <p:nvPr/>
        </p:nvSpPr>
        <p:spPr bwMode="auto">
          <a:xfrm>
            <a:off x="4289778" y="2615265"/>
            <a:ext cx="413926" cy="818444"/>
          </a:xfrm>
          <a:prstGeom prst="downArrow">
            <a:avLst/>
          </a:prstGeom>
          <a:solidFill>
            <a:srgbClr val="0065BD"/>
          </a:solidFill>
          <a:ln w="9525" cap="flat" cmpd="sng" algn="ctr">
            <a:solidFill>
              <a:srgbClr val="0065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4291660" y="4366925"/>
            <a:ext cx="413926" cy="818444"/>
          </a:xfrm>
          <a:prstGeom prst="downArrow">
            <a:avLst/>
          </a:prstGeom>
          <a:solidFill>
            <a:srgbClr val="0065BD"/>
          </a:solidFill>
          <a:ln w="9525" cap="flat" cmpd="sng" algn="ctr">
            <a:solidFill>
              <a:srgbClr val="0065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91853" y="2642322"/>
            <a:ext cx="242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/>
              <a:t>Layered security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High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false </a:t>
            </a:r>
            <a:r>
              <a:rPr lang="en-US" altLang="zh-CN" sz="1800" dirty="0"/>
              <a:t>positive </a:t>
            </a:r>
            <a:endParaRPr lang="zh-CN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4950179" y="4384574"/>
            <a:ext cx="2905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Alert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correlation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Actionable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Information</a:t>
            </a:r>
            <a:endParaRPr lang="zh-CN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4952061" y="5919863"/>
            <a:ext cx="290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Context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awareness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417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Technology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hype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~5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years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75" y="1828158"/>
            <a:ext cx="6133811" cy="40860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5876" y="2203412"/>
            <a:ext cx="213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68170" y="5194269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ü"/>
            </a:pPr>
            <a:r>
              <a:rPr kumimoji="1" lang="en-US" altLang="zh-CN" sz="1400" dirty="0" smtClean="0"/>
              <a:t>Digital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security</a:t>
            </a:r>
          </a:p>
          <a:p>
            <a:pPr marL="342900" indent="-342900" algn="l">
              <a:buFont typeface="Wingdings" charset="2"/>
              <a:buChar char="ü"/>
            </a:pPr>
            <a:r>
              <a:rPr kumimoji="1" lang="en-US" altLang="zh-CN" sz="1400" dirty="0" smtClean="0"/>
              <a:t>Data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driven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security</a:t>
            </a:r>
            <a:endParaRPr kumimoji="1" lang="zh-CN" altLang="en-US" sz="1400" dirty="0"/>
          </a:p>
        </p:txBody>
      </p:sp>
      <p:cxnSp>
        <p:nvCxnSpPr>
          <p:cNvPr id="14" name="直线箭头连接符 13"/>
          <p:cNvCxnSpPr>
            <a:stCxn id="13" idx="0"/>
          </p:cNvCxnSpPr>
          <p:nvPr/>
        </p:nvCxnSpPr>
        <p:spPr bwMode="auto">
          <a:xfrm flipV="1">
            <a:off x="1335129" y="4512665"/>
            <a:ext cx="1714875" cy="681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线箭头连接符 15"/>
          <p:cNvCxnSpPr>
            <a:stCxn id="9" idx="1"/>
          </p:cNvCxnSpPr>
          <p:nvPr/>
        </p:nvCxnSpPr>
        <p:spPr bwMode="auto">
          <a:xfrm flipH="1">
            <a:off x="4955055" y="2403467"/>
            <a:ext cx="1500821" cy="69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4229536" y="58365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100" dirty="0"/>
              <a:t>Source: Gartner (August 2015) Hype cycle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9239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TUM_Vorlage_weiss.pot</Template>
  <TotalTime>534</TotalTime>
  <Words>2972</Words>
  <Application>Microsoft Macintosh PowerPoint</Application>
  <PresentationFormat>全屏显示(4:3)</PresentationFormat>
  <Paragraphs>475</Paragraphs>
  <Slides>45</Slides>
  <Notes>0</Notes>
  <HiddenSlides>0</HiddenSlides>
  <MMClips>0</MMClips>
  <ScaleCrop>false</ScaleCrop>
  <HeadingPairs>
    <vt:vector size="8" baseType="variant">
      <vt:variant>
        <vt:lpstr>使用的字体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Arial</vt:lpstr>
      <vt:lpstr>ＭＳ Ｐゴシック</vt:lpstr>
      <vt:lpstr>Times</vt:lpstr>
      <vt:lpstr>TUM_Vorlage_weiss</vt:lpstr>
      <vt:lpstr>Microsoft 公式</vt:lpstr>
      <vt:lpstr>Selected Topics for IT Security  Applied Machine Learning for Cyber Security An Overview</vt:lpstr>
      <vt:lpstr>Course Information</vt:lpstr>
      <vt:lpstr>Topics</vt:lpstr>
      <vt:lpstr>Outline</vt:lpstr>
      <vt:lpstr>Introduction</vt:lpstr>
      <vt:lpstr>Motivation</vt:lpstr>
      <vt:lpstr>Why now</vt:lpstr>
      <vt:lpstr>Generations of Security</vt:lpstr>
      <vt:lpstr>Technology hype ~5 years </vt:lpstr>
      <vt:lpstr>Digital Security</vt:lpstr>
      <vt:lpstr>Outline</vt:lpstr>
      <vt:lpstr>Introduction of Machine Learning</vt:lpstr>
      <vt:lpstr>Make sense of the data</vt:lpstr>
      <vt:lpstr>Learning Process</vt:lpstr>
      <vt:lpstr>Learning Schema</vt:lpstr>
      <vt:lpstr>Example: SVM binary classification </vt:lpstr>
      <vt:lpstr>Example: One-class classification </vt:lpstr>
      <vt:lpstr>Make Sense of the Security</vt:lpstr>
      <vt:lpstr>Outline</vt:lpstr>
      <vt:lpstr>Botnets detection</vt:lpstr>
      <vt:lpstr>Botnets detection</vt:lpstr>
      <vt:lpstr>BotMiner</vt:lpstr>
      <vt:lpstr>BotMiner</vt:lpstr>
      <vt:lpstr>Malicious Domains/URLs</vt:lpstr>
      <vt:lpstr>Learning malicious URLs</vt:lpstr>
      <vt:lpstr>Leveraging DNS traffic </vt:lpstr>
      <vt:lpstr>Insider Attacks</vt:lpstr>
      <vt:lpstr>Unix shell commands modeling</vt:lpstr>
      <vt:lpstr>Behavior Biometrics</vt:lpstr>
      <vt:lpstr>Mouse dynamics (cont. auth.)</vt:lpstr>
      <vt:lpstr>Touchalytics (cont. auth.)</vt:lpstr>
      <vt:lpstr>Web Attacks</vt:lpstr>
      <vt:lpstr>Web Attacks</vt:lpstr>
      <vt:lpstr>Phishing/Spam</vt:lpstr>
      <vt:lpstr>Phishing/Spam</vt:lpstr>
      <vt:lpstr>Adaptive IDS</vt:lpstr>
      <vt:lpstr>Adaptive IDS</vt:lpstr>
      <vt:lpstr>Alert Correlation</vt:lpstr>
      <vt:lpstr>Adversarial Learning</vt:lpstr>
      <vt:lpstr>Adversarial Learning</vt:lpstr>
      <vt:lpstr>Differential Privacy</vt:lpstr>
      <vt:lpstr>Differential Privacy</vt:lpstr>
      <vt:lpstr>Outline</vt:lpstr>
      <vt:lpstr>Challenges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Huang Xiao</cp:lastModifiedBy>
  <cp:revision>97</cp:revision>
  <dcterms:created xsi:type="dcterms:W3CDTF">2009-06-05T15:14:26Z</dcterms:created>
  <dcterms:modified xsi:type="dcterms:W3CDTF">2016-04-11T20:44:29Z</dcterms:modified>
</cp:coreProperties>
</file>